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12192000"/>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9" d="100"/>
          <a:sy n="39" d="100"/>
        </p:scale>
        <p:origin x="25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10/02/2022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38021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10/02/2022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79143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9B150782-9FA0-40BA-99CC-31360239EF3F}" type="datetimeFigureOut">
              <a:rPr lang="fr-FR" smtClean="0"/>
              <a:t>10/02/2022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7853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B150782-9FA0-40BA-99CC-31360239EF3F}" type="datetimeFigureOut">
              <a:rPr lang="fr-FR" smtClean="0"/>
              <a:t>10/02/2022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60808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B150782-9FA0-40BA-99CC-31360239EF3F}" type="datetimeFigureOut">
              <a:rPr lang="fr-FR" smtClean="0"/>
              <a:t>10/02/2022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17713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B150782-9FA0-40BA-99CC-31360239EF3F}" type="datetimeFigureOut">
              <a:rPr lang="fr-FR" smtClean="0"/>
              <a:t>10/02/2022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5386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50782-9FA0-40BA-99CC-31360239EF3F}" type="datetimeFigureOut">
              <a:rPr lang="fr-FR" smtClean="0"/>
              <a:t>10/02/2022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81686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9B150782-9FA0-40BA-99CC-31360239EF3F}" type="datetimeFigureOut">
              <a:rPr lang="fr-FR" smtClean="0"/>
              <a:t>10/02/2022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88704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9B150782-9FA0-40BA-99CC-31360239EF3F}" type="datetimeFigureOut">
              <a:rPr lang="fr-FR" smtClean="0"/>
              <a:t>10/02/2022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285543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10/02/2022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54760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10/02/2022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92591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9B150782-9FA0-40BA-99CC-31360239EF3F}" type="datetimeFigureOut">
              <a:rPr lang="fr-FR" smtClean="0"/>
              <a:t>10/02/2022</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CD01E93A-3919-4323-9E03-8BD1FCB6B679}" type="slidenum">
              <a:rPr lang="fr-FR" smtClean="0"/>
              <a:t>‹N°›</a:t>
            </a:fld>
            <a:endParaRPr lang="fr-FR"/>
          </a:p>
        </p:txBody>
      </p:sp>
    </p:spTree>
    <p:extLst>
      <p:ext uri="{BB962C8B-B14F-4D97-AF65-F5344CB8AC3E}">
        <p14:creationId xmlns:p14="http://schemas.microsoft.com/office/powerpoint/2010/main" val="170017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fr/imgres?imgurl=http://www.lpbaudelaire.fr/wp-content/uploads/communication-entreprise.jpg&amp;imgrefurl=http://www.lpbaudelaire.fr/forum-entreprises/communication-entreprise/&amp;docid=TXJvauMlRY2FsM&amp;tbnid=eENVfTGI0ZfMIM:&amp;vet=10ahUKEwjhvpmtobPdAhUpyYUKHc2LDrkQMwg5KAkwCQ..i&amp;w=1024&amp;h=655&amp;bih=651&amp;biw=1366&amp;q=communication%20entreprise&amp;ved=0ahUKEwjhvpmtobPdAhUpyYUKHc2LDrkQMwg5KAkwCQ&amp;iact=mrc&amp;uact=8" TargetMode="External"/><Relationship Id="rId7"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accedperformances.com/" TargetMode="External"/><Relationship Id="rId5" Type="http://schemas.openxmlformats.org/officeDocument/2006/relationships/hyperlink" Target="mailto:contact@accedperformances.fr"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85A731-9A25-472F-83CE-4300D053049A}"/>
              </a:ext>
            </a:extLst>
          </p:cNvPr>
          <p:cNvSpPr>
            <a:spLocks noGrp="1"/>
          </p:cNvSpPr>
          <p:nvPr>
            <p:ph type="title"/>
          </p:nvPr>
        </p:nvSpPr>
        <p:spPr>
          <a:xfrm>
            <a:off x="468923" y="2031815"/>
            <a:ext cx="5915025" cy="675176"/>
          </a:xfrm>
          <a:solidFill>
            <a:schemeClr val="accent1"/>
          </a:solidFill>
        </p:spPr>
        <p:txBody>
          <a:bodyPr>
            <a:normAutofit/>
          </a:bodyPr>
          <a:lstStyle/>
          <a:p>
            <a:pPr algn="ctr">
              <a:lnSpc>
                <a:spcPct val="107000"/>
              </a:lnSpc>
              <a:spcAft>
                <a:spcPts val="800"/>
              </a:spcAft>
            </a:pPr>
            <a:r>
              <a:rPr lang="fr-FR" sz="1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Les outils du théâtre au service de la communication</a:t>
            </a:r>
            <a:endParaRPr lang="fr-FR"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1FE9B392-C048-41C9-A0AD-B06FAF16947C}"/>
              </a:ext>
            </a:extLst>
          </p:cNvPr>
          <p:cNvSpPr>
            <a:spLocks noGrp="1"/>
          </p:cNvSpPr>
          <p:nvPr>
            <p:ph idx="1"/>
          </p:nvPr>
        </p:nvSpPr>
        <p:spPr>
          <a:xfrm>
            <a:off x="468923" y="3153135"/>
            <a:ext cx="3843837" cy="5280218"/>
          </a:xfrm>
        </p:spPr>
        <p:txBody>
          <a:bodyPr>
            <a:normAutofit/>
          </a:bodyPr>
          <a:lstStyle/>
          <a:p>
            <a:pPr marL="0" indent="0" algn="ctr">
              <a:lnSpc>
                <a:spcPct val="107000"/>
              </a:lnSpc>
              <a:spcBef>
                <a:spcPts val="0"/>
              </a:spcBef>
              <a:buNone/>
            </a:pPr>
            <a:r>
              <a:rPr lang="fr-FR" sz="12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Objectif :</a:t>
            </a:r>
          </a:p>
          <a:p>
            <a:pPr marL="0" indent="0" algn="ctr">
              <a:lnSpc>
                <a:spcPct val="107000"/>
              </a:lnSpc>
              <a:spcBef>
                <a:spcPts val="0"/>
              </a:spcBef>
              <a:buNone/>
            </a:pPr>
            <a:endParaRPr lang="fr-FR" sz="10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0"/>
              </a:spcBef>
              <a:buNone/>
            </a:pPr>
            <a:r>
              <a:rPr lang="fr-FR" sz="1000" dirty="0">
                <a:effectLst/>
                <a:latin typeface="Arial" panose="020B0604020202020204" pitchFamily="34" charset="0"/>
                <a:ea typeface="Calibri" panose="020F0502020204030204" pitchFamily="34" charset="0"/>
                <a:cs typeface="Arial" panose="020B0604020202020204" pitchFamily="34" charset="0"/>
              </a:rPr>
              <a:t>A l’issu de cette formation les participants sont capables de :</a:t>
            </a:r>
          </a:p>
          <a:p>
            <a:pPr lvl="0"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Créer de la cohésion inter professionnelle</a:t>
            </a:r>
          </a:p>
          <a:p>
            <a:pPr lvl="0" algn="just">
              <a:lnSpc>
                <a:spcPct val="107000"/>
              </a:lnSpc>
              <a:spcBef>
                <a:spcPts val="0"/>
              </a:spcBef>
              <a:spcAft>
                <a:spcPts val="800"/>
              </a:spcAft>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Développer son leadership et son impact relationnel pour mieux travailler ensemble</a:t>
            </a: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algn="just">
              <a:spcBef>
                <a:spcPts val="0"/>
              </a:spcBef>
            </a:pPr>
            <a:endParaRPr lang="fr-FR" sz="800" dirty="0">
              <a:latin typeface="Arial" panose="020B0604020202020204" pitchFamily="34" charset="0"/>
            </a:endParaRPr>
          </a:p>
          <a:p>
            <a:pPr marL="0" indent="0" algn="ctr">
              <a:lnSpc>
                <a:spcPct val="107000"/>
              </a:lnSpc>
              <a:spcBef>
                <a:spcPts val="0"/>
              </a:spcBef>
              <a:buNone/>
            </a:pPr>
            <a:r>
              <a:rPr lang="fr-FR" sz="1200" b="1" dirty="0">
                <a:solidFill>
                  <a:srgbClr val="0070C0"/>
                </a:solidFill>
                <a:latin typeface="Arial" panose="020B0604020202020204" pitchFamily="34" charset="0"/>
                <a:cs typeface="Arial" panose="020B0604020202020204" pitchFamily="34" charset="0"/>
              </a:rPr>
              <a:t>Contenu de la formation :</a:t>
            </a:r>
          </a:p>
          <a:p>
            <a:pPr marL="0" indent="0" algn="ctr">
              <a:lnSpc>
                <a:spcPct val="107000"/>
              </a:lnSpc>
              <a:spcBef>
                <a:spcPts val="0"/>
              </a:spcBef>
              <a:buNone/>
            </a:pPr>
            <a:endParaRPr lang="fr-FR" sz="1000" b="1" dirty="0">
              <a:solidFill>
                <a:srgbClr val="0070C0"/>
              </a:solidFill>
              <a:latin typeface="Arial" panose="020B0604020202020204" pitchFamily="34" charset="0"/>
              <a:cs typeface="Arial" panose="020B0604020202020204" pitchFamily="34" charset="0"/>
            </a:endParaRPr>
          </a:p>
          <a:p>
            <a:pPr marL="0" indent="0" algn="just">
              <a:lnSpc>
                <a:spcPct val="107000"/>
              </a:lnSpc>
              <a:spcBef>
                <a:spcPts val="0"/>
              </a:spcBef>
              <a:buNone/>
            </a:pPr>
            <a:r>
              <a:rPr lang="fr-FR" sz="1000" dirty="0">
                <a:latin typeface="Arial" panose="020B0604020202020204" pitchFamily="34" charset="0"/>
              </a:rPr>
              <a:t>La formation se passera dans un espace modulable sans vidéo projecteur (pas de slides).</a:t>
            </a:r>
          </a:p>
          <a:p>
            <a:pPr marL="0" indent="0" algn="just">
              <a:lnSpc>
                <a:spcPct val="107000"/>
              </a:lnSpc>
              <a:spcBef>
                <a:spcPts val="0"/>
              </a:spcBef>
              <a:buNone/>
            </a:pPr>
            <a:r>
              <a:rPr lang="fr-FR" sz="1000" dirty="0">
                <a:latin typeface="Arial" panose="020B0604020202020204" pitchFamily="34" charset="0"/>
              </a:rPr>
              <a:t>Il s’agira de mises en situations.</a:t>
            </a:r>
          </a:p>
          <a:p>
            <a:pPr marL="0" indent="0" algn="just">
              <a:lnSpc>
                <a:spcPct val="107000"/>
              </a:lnSpc>
              <a:spcBef>
                <a:spcPts val="0"/>
              </a:spcBef>
              <a:buNone/>
            </a:pPr>
            <a:r>
              <a:rPr lang="fr-FR" sz="1000" dirty="0">
                <a:latin typeface="Arial" panose="020B0604020202020204" pitchFamily="34" charset="0"/>
              </a:rPr>
              <a:t>Les mises en situations se feront parfois par 2 mais le plus souvent seul face au groupe.</a:t>
            </a:r>
          </a:p>
          <a:p>
            <a:pPr marL="0" indent="0" algn="just">
              <a:lnSpc>
                <a:spcPct val="107000"/>
              </a:lnSpc>
              <a:spcBef>
                <a:spcPts val="0"/>
              </a:spcBef>
              <a:buNone/>
            </a:pPr>
            <a:r>
              <a:rPr lang="fr-FR" sz="1000" dirty="0">
                <a:latin typeface="Arial" panose="020B0604020202020204" pitchFamily="34" charset="0"/>
              </a:rPr>
              <a:t>Ce qui aura pour effet de permettre aux stagiaires de s’affranchir peu à peu du regard du groupe et d’envisager plus librement de nouvelles postures en communication.</a:t>
            </a:r>
          </a:p>
          <a:p>
            <a:pPr marL="0" indent="0" algn="just">
              <a:lnSpc>
                <a:spcPct val="107000"/>
              </a:lnSpc>
              <a:spcBef>
                <a:spcPts val="0"/>
              </a:spcBef>
              <a:buNone/>
            </a:pPr>
            <a:r>
              <a:rPr lang="fr-FR" sz="1000" dirty="0">
                <a:latin typeface="Arial" panose="020B0604020202020204" pitchFamily="34" charset="0"/>
              </a:rPr>
              <a:t> </a:t>
            </a:r>
          </a:p>
          <a:p>
            <a:pPr marL="0" indent="0" algn="just">
              <a:lnSpc>
                <a:spcPct val="107000"/>
              </a:lnSpc>
              <a:spcBef>
                <a:spcPts val="0"/>
              </a:spcBef>
              <a:buNone/>
            </a:pPr>
            <a:r>
              <a:rPr lang="fr-FR" sz="1000" dirty="0">
                <a:latin typeface="Arial" panose="020B0604020202020204" pitchFamily="34" charset="0"/>
              </a:rPr>
              <a:t>Cette formation a pour exigence de proposer un regard personnalisé sur chaque stagiaire et de permettre, grâce à l’apport du groupe, d’identifier pour chacun, les atouts et les axes d’améliorations.</a:t>
            </a:r>
          </a:p>
          <a:p>
            <a:pPr marL="0" indent="0" algn="just">
              <a:lnSpc>
                <a:spcPct val="107000"/>
              </a:lnSpc>
              <a:spcBef>
                <a:spcPts val="0"/>
              </a:spcBef>
              <a:buNone/>
            </a:pPr>
            <a:r>
              <a:rPr lang="fr-FR" sz="1000" dirty="0">
                <a:latin typeface="Arial" panose="020B0604020202020204" pitchFamily="34" charset="0"/>
              </a:rPr>
              <a:t> </a:t>
            </a:r>
          </a:p>
          <a:p>
            <a:pPr marL="0" indent="0" algn="just">
              <a:lnSpc>
                <a:spcPct val="107000"/>
              </a:lnSpc>
              <a:spcBef>
                <a:spcPts val="0"/>
              </a:spcBef>
              <a:buNone/>
            </a:pPr>
            <a:r>
              <a:rPr lang="fr-FR" sz="1000" dirty="0">
                <a:latin typeface="Arial" panose="020B0604020202020204" pitchFamily="34" charset="0"/>
              </a:rPr>
              <a:t>Le stagiaire repartira de la formation avec un petit livret dans lequel ses points forts et ses axes d’améliorations seront consignés.</a:t>
            </a: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spcBef>
                <a:spcPts val="0"/>
              </a:spcBef>
              <a:buNone/>
            </a:pPr>
            <a:endParaRPr lang="fr-FR" sz="600" dirty="0">
              <a:latin typeface="Arial" panose="020B0604020202020204" pitchFamily="34" charset="0"/>
            </a:endParaRPr>
          </a:p>
        </p:txBody>
      </p:sp>
      <p:pic>
        <p:nvPicPr>
          <p:cNvPr id="4" name="Espace réservé du contenu 12">
            <a:extLst>
              <a:ext uri="{FF2B5EF4-FFF2-40B4-BE49-F238E27FC236}">
                <a16:creationId xmlns:a16="http://schemas.microsoft.com/office/drawing/2014/main" id="{24515FB2-4173-4085-A379-78278B181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923" y="788913"/>
            <a:ext cx="1577086" cy="1115294"/>
          </a:xfrm>
          <a:prstGeom prst="rect">
            <a:avLst/>
          </a:prstGeom>
        </p:spPr>
      </p:pic>
      <p:pic>
        <p:nvPicPr>
          <p:cNvPr id="5" name="Image 4" descr="C:\Users\Stephanie\AppData\Local\Microsoft\Windows\INetCache\Content.MSO\B21C2AA7.tmp">
            <a:hlinkClick r:id="rId3"/>
            <a:extLst>
              <a:ext uri="{FF2B5EF4-FFF2-40B4-BE49-F238E27FC236}">
                <a16:creationId xmlns:a16="http://schemas.microsoft.com/office/drawing/2014/main" id="{5C0FB6FD-8A68-4411-8A2F-0B398036B1E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561266" y="851856"/>
            <a:ext cx="1502742" cy="988396"/>
          </a:xfrm>
          <a:prstGeom prst="rect">
            <a:avLst/>
          </a:prstGeom>
          <a:noFill/>
          <a:ln>
            <a:noFill/>
          </a:ln>
        </p:spPr>
      </p:pic>
      <p:graphicFrame>
        <p:nvGraphicFramePr>
          <p:cNvPr id="9" name="Tableau 9">
            <a:extLst>
              <a:ext uri="{FF2B5EF4-FFF2-40B4-BE49-F238E27FC236}">
                <a16:creationId xmlns:a16="http://schemas.microsoft.com/office/drawing/2014/main" id="{7F85BE34-3C4C-472B-B05E-BA6FAD02EC25}"/>
              </a:ext>
            </a:extLst>
          </p:cNvPr>
          <p:cNvGraphicFramePr>
            <a:graphicFrameLocks noGrp="1"/>
          </p:cNvGraphicFramePr>
          <p:nvPr>
            <p:extLst>
              <p:ext uri="{D42A27DB-BD31-4B8C-83A1-F6EECF244321}">
                <p14:modId xmlns:p14="http://schemas.microsoft.com/office/powerpoint/2010/main" val="2272118270"/>
              </p:ext>
            </p:extLst>
          </p:nvPr>
        </p:nvGraphicFramePr>
        <p:xfrm>
          <a:off x="4512287" y="3273412"/>
          <a:ext cx="1871661" cy="4815840"/>
        </p:xfrm>
        <a:graphic>
          <a:graphicData uri="http://schemas.openxmlformats.org/drawingml/2006/table">
            <a:tbl>
              <a:tblPr firstRow="1" bandRow="1">
                <a:tableStyleId>{5C22544A-7EE6-4342-B048-85BDC9FD1C3A}</a:tableStyleId>
              </a:tblPr>
              <a:tblGrid>
                <a:gridCol w="1871661">
                  <a:extLst>
                    <a:ext uri="{9D8B030D-6E8A-4147-A177-3AD203B41FA5}">
                      <a16:colId xmlns:a16="http://schemas.microsoft.com/office/drawing/2014/main" val="227584424"/>
                    </a:ext>
                  </a:extLst>
                </a:gridCol>
              </a:tblGrid>
              <a:tr h="370840">
                <a:tc>
                  <a:txBody>
                    <a:bodyPr/>
                    <a:lstStyle/>
                    <a:p>
                      <a:pPr algn="ctr"/>
                      <a:r>
                        <a:rPr lang="fr-FR" sz="1200" dirty="0">
                          <a:latin typeface="Arial" panose="020B0604020202020204" pitchFamily="34" charset="0"/>
                          <a:cs typeface="Arial" panose="020B0604020202020204" pitchFamily="34" charset="0"/>
                        </a:rPr>
                        <a:t>Durée</a:t>
                      </a:r>
                      <a:r>
                        <a:rPr lang="fr-FR" dirty="0"/>
                        <a:t> &amp; prix</a:t>
                      </a:r>
                    </a:p>
                  </a:txBody>
                  <a:tcPr>
                    <a:solidFill>
                      <a:schemeClr val="accent1"/>
                    </a:solidFill>
                  </a:tcPr>
                </a:tc>
                <a:extLst>
                  <a:ext uri="{0D108BD9-81ED-4DB2-BD59-A6C34878D82A}">
                    <a16:rowId xmlns:a16="http://schemas.microsoft.com/office/drawing/2014/main" val="1711256851"/>
                  </a:ext>
                </a:extLst>
              </a:tr>
              <a:tr h="370840">
                <a:tc>
                  <a:txBody>
                    <a:bodyPr/>
                    <a:lstStyle/>
                    <a:p>
                      <a:pPr algn="ctr"/>
                      <a:r>
                        <a:rPr lang="fr-FR" sz="1000" dirty="0">
                          <a:latin typeface="+mn-lt"/>
                        </a:rPr>
                        <a:t>1 jour – 7 heures</a:t>
                      </a:r>
                    </a:p>
                    <a:p>
                      <a:pPr algn="ctr"/>
                      <a:r>
                        <a:rPr lang="fr-FR" sz="1000" dirty="0">
                          <a:latin typeface="+mn-lt"/>
                        </a:rPr>
                        <a:t>Nous contacter</a:t>
                      </a:r>
                    </a:p>
                  </a:txBody>
                  <a:tcPr>
                    <a:solidFill>
                      <a:schemeClr val="bg1"/>
                    </a:solidFill>
                  </a:tcPr>
                </a:tc>
                <a:extLst>
                  <a:ext uri="{0D108BD9-81ED-4DB2-BD59-A6C34878D82A}">
                    <a16:rowId xmlns:a16="http://schemas.microsoft.com/office/drawing/2014/main" val="2180394845"/>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Modalités et délais d’accès</a:t>
                      </a:r>
                    </a:p>
                  </a:txBody>
                  <a:tcPr>
                    <a:solidFill>
                      <a:schemeClr val="accent1"/>
                    </a:solidFill>
                  </a:tcPr>
                </a:tc>
                <a:extLst>
                  <a:ext uri="{0D108BD9-81ED-4DB2-BD59-A6C34878D82A}">
                    <a16:rowId xmlns:a16="http://schemas.microsoft.com/office/drawing/2014/main" val="771322558"/>
                  </a:ext>
                </a:extLst>
              </a:tr>
              <a:tr h="370840">
                <a:tc>
                  <a:txBody>
                    <a:bodyPr/>
                    <a:lstStyle/>
                    <a:p>
                      <a:pPr algn="ctr"/>
                      <a:r>
                        <a:rPr lang="fr-FR" sz="1000" kern="1200" dirty="0">
                          <a:solidFill>
                            <a:schemeClr val="dk1"/>
                          </a:solidFill>
                          <a:latin typeface="+mn-lt"/>
                          <a:ea typeface="+mn-ea"/>
                          <a:cs typeface="+mn-cs"/>
                        </a:rPr>
                        <a:t>Formation en présentiel</a:t>
                      </a:r>
                    </a:p>
                    <a:p>
                      <a:pPr algn="ctr"/>
                      <a:r>
                        <a:rPr lang="fr-FR" sz="1000" kern="1200" dirty="0">
                          <a:solidFill>
                            <a:schemeClr val="dk1"/>
                          </a:solidFill>
                          <a:latin typeface="+mn-lt"/>
                          <a:ea typeface="+mn-ea"/>
                          <a:cs typeface="+mn-cs"/>
                        </a:rPr>
                        <a:t>Nous contacter</a:t>
                      </a:r>
                    </a:p>
                  </a:txBody>
                  <a:tcPr>
                    <a:solidFill>
                      <a:schemeClr val="bg1"/>
                    </a:solidFill>
                  </a:tcPr>
                </a:tc>
                <a:extLst>
                  <a:ext uri="{0D108BD9-81ED-4DB2-BD59-A6C34878D82A}">
                    <a16:rowId xmlns:a16="http://schemas.microsoft.com/office/drawing/2014/main" val="3052963454"/>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Public visé</a:t>
                      </a:r>
                    </a:p>
                  </a:txBody>
                  <a:tcPr>
                    <a:solidFill>
                      <a:schemeClr val="accent1"/>
                    </a:solidFill>
                  </a:tcPr>
                </a:tc>
                <a:extLst>
                  <a:ext uri="{0D108BD9-81ED-4DB2-BD59-A6C34878D82A}">
                    <a16:rowId xmlns:a16="http://schemas.microsoft.com/office/drawing/2014/main" val="1270458598"/>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Manager et encadrant de proximité </a:t>
                      </a:r>
                      <a:endParaRPr lang="fr-FR" sz="10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482214745"/>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Prérequis</a:t>
                      </a:r>
                    </a:p>
                  </a:txBody>
                  <a:tcPr>
                    <a:solidFill>
                      <a:schemeClr val="accent1"/>
                    </a:solidFill>
                  </a:tcPr>
                </a:tc>
                <a:extLst>
                  <a:ext uri="{0D108BD9-81ED-4DB2-BD59-A6C34878D82A}">
                    <a16:rowId xmlns:a16="http://schemas.microsoft.com/office/drawing/2014/main" val="1589639937"/>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Cette formation ne nécessite pas de prérequis</a:t>
                      </a:r>
                    </a:p>
                  </a:txBody>
                  <a:tcPr>
                    <a:solidFill>
                      <a:schemeClr val="bg1"/>
                    </a:solidFill>
                  </a:tcPr>
                </a:tc>
                <a:extLst>
                  <a:ext uri="{0D108BD9-81ED-4DB2-BD59-A6C34878D82A}">
                    <a16:rowId xmlns:a16="http://schemas.microsoft.com/office/drawing/2014/main" val="1704752406"/>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Formateur</a:t>
                      </a:r>
                    </a:p>
                  </a:txBody>
                  <a:tcPr>
                    <a:solidFill>
                      <a:schemeClr val="accent1"/>
                    </a:solidFill>
                  </a:tcPr>
                </a:tc>
                <a:extLst>
                  <a:ext uri="{0D108BD9-81ED-4DB2-BD59-A6C34878D82A}">
                    <a16:rowId xmlns:a16="http://schemas.microsoft.com/office/drawing/2014/main" val="358340417"/>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Jean-Louis CASSARINO</a:t>
                      </a:r>
                    </a:p>
                  </a:txBody>
                  <a:tcPr>
                    <a:solidFill>
                      <a:schemeClr val="bg1"/>
                    </a:solidFill>
                  </a:tcPr>
                </a:tc>
                <a:extLst>
                  <a:ext uri="{0D108BD9-81ED-4DB2-BD59-A6C34878D82A}">
                    <a16:rowId xmlns:a16="http://schemas.microsoft.com/office/drawing/2014/main" val="2433940632"/>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Accessibilité</a:t>
                      </a:r>
                    </a:p>
                  </a:txBody>
                  <a:tcPr>
                    <a:solidFill>
                      <a:schemeClr val="accent1"/>
                    </a:solidFill>
                  </a:tcPr>
                </a:tc>
                <a:extLst>
                  <a:ext uri="{0D108BD9-81ED-4DB2-BD59-A6C34878D82A}">
                    <a16:rowId xmlns:a16="http://schemas.microsoft.com/office/drawing/2014/main" val="827610496"/>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Cette formation peut s’adresser aux personnes en situation de handicap</a:t>
                      </a:r>
                    </a:p>
                  </a:txBody>
                  <a:tcPr>
                    <a:solidFill>
                      <a:schemeClr val="bg1"/>
                    </a:solidFill>
                  </a:tcPr>
                </a:tc>
                <a:extLst>
                  <a:ext uri="{0D108BD9-81ED-4DB2-BD59-A6C34878D82A}">
                    <a16:rowId xmlns:a16="http://schemas.microsoft.com/office/drawing/2014/main" val="2628694215"/>
                  </a:ext>
                </a:extLst>
              </a:tr>
            </a:tbl>
          </a:graphicData>
        </a:graphic>
      </p:graphicFrame>
      <p:sp>
        <p:nvSpPr>
          <p:cNvPr id="10" name="ZoneTexte 9">
            <a:extLst>
              <a:ext uri="{FF2B5EF4-FFF2-40B4-BE49-F238E27FC236}">
                <a16:creationId xmlns:a16="http://schemas.microsoft.com/office/drawing/2014/main" id="{1A271C10-85DF-4549-9841-B15255A63A22}"/>
              </a:ext>
            </a:extLst>
          </p:cNvPr>
          <p:cNvSpPr txBox="1"/>
          <p:nvPr/>
        </p:nvSpPr>
        <p:spPr>
          <a:xfrm>
            <a:off x="428929" y="10695201"/>
            <a:ext cx="5918483" cy="707886"/>
          </a:xfrm>
          <a:prstGeom prst="rect">
            <a:avLst/>
          </a:prstGeom>
          <a:noFill/>
        </p:spPr>
        <p:txBody>
          <a:bodyPr wrap="square" rtlCol="0">
            <a:spAutoFit/>
          </a:bodyPr>
          <a:lstStyle/>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Acced’Performances SASU – 4-6, Rue des Chauffours – CS70006 – 95095 CERGY</a:t>
            </a: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Tel: 01.34.46.97.14. / 06.24.73.41.21. e-mail: </a:t>
            </a:r>
            <a:r>
              <a:rPr lang="fr-FR" sz="800" i="1" dirty="0">
                <a:solidFill>
                  <a:schemeClr val="accent1">
                    <a:lumMod val="40000"/>
                    <a:lumOff val="60000"/>
                  </a:schemeClr>
                </a:solidFill>
                <a:latin typeface="Arial" panose="020B0604020202020204" pitchFamily="34" charset="0"/>
                <a:cs typeface="Arial" panose="020B0604020202020204" pitchFamily="34" charset="0"/>
                <a:hlinkClick r:id="rId5"/>
              </a:rPr>
              <a:t>contact@accedperformances.fr</a:t>
            </a:r>
            <a:endParaRPr lang="fr-FR" sz="800" i="1" dirty="0">
              <a:solidFill>
                <a:schemeClr val="accent1">
                  <a:lumMod val="40000"/>
                  <a:lumOff val="60000"/>
                </a:schemeClr>
              </a:solidFill>
              <a:latin typeface="Arial" panose="020B0604020202020204" pitchFamily="34" charset="0"/>
              <a:cs typeface="Arial" panose="020B0604020202020204" pitchFamily="34" charset="0"/>
            </a:endParaRP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hlinkClick r:id="rId6"/>
              </a:rPr>
              <a:t>www.accedperformances.com</a:t>
            </a:r>
            <a:endParaRPr lang="fr-FR" sz="800" i="1" dirty="0">
              <a:solidFill>
                <a:schemeClr val="accent1">
                  <a:lumMod val="40000"/>
                  <a:lumOff val="60000"/>
                </a:schemeClr>
              </a:solidFill>
              <a:latin typeface="Arial" panose="020B0604020202020204" pitchFamily="34" charset="0"/>
              <a:cs typeface="Arial" panose="020B0604020202020204" pitchFamily="34" charset="0"/>
            </a:endParaRP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SIRET: 49425323000036 – Déclaration d’activité: 11950448995</a:t>
            </a:r>
          </a:p>
          <a:p>
            <a:pPr algn="ctr"/>
            <a:r>
              <a:rPr lang="fr-FR" sz="800" i="1" dirty="0">
                <a:solidFill>
                  <a:schemeClr val="accent1">
                    <a:lumMod val="40000"/>
                    <a:lumOff val="60000"/>
                  </a:schemeClr>
                </a:solidFill>
                <a:latin typeface="HelveticaNeueLT Std"/>
              </a:rPr>
              <a:t>								                </a:t>
            </a:r>
            <a:r>
              <a:rPr lang="fr-FR" sz="800" i="1" dirty="0">
                <a:solidFill>
                  <a:schemeClr val="accent1">
                    <a:lumMod val="40000"/>
                    <a:lumOff val="60000"/>
                  </a:schemeClr>
                </a:solidFill>
                <a:latin typeface="Arial" panose="020B0604020202020204" pitchFamily="34" charset="0"/>
                <a:cs typeface="Arial" panose="020B0604020202020204" pitchFamily="34" charset="0"/>
              </a:rPr>
              <a:t>maj 11/2021</a:t>
            </a:r>
          </a:p>
        </p:txBody>
      </p:sp>
      <p:sp>
        <p:nvSpPr>
          <p:cNvPr id="13" name="ZoneTexte 12">
            <a:extLst>
              <a:ext uri="{FF2B5EF4-FFF2-40B4-BE49-F238E27FC236}">
                <a16:creationId xmlns:a16="http://schemas.microsoft.com/office/drawing/2014/main" id="{CC671100-879C-4AC6-9152-0CA42D404FF2}"/>
              </a:ext>
            </a:extLst>
          </p:cNvPr>
          <p:cNvSpPr txBox="1"/>
          <p:nvPr/>
        </p:nvSpPr>
        <p:spPr>
          <a:xfrm>
            <a:off x="510588" y="8235938"/>
            <a:ext cx="5383033" cy="2459263"/>
          </a:xfrm>
          <a:prstGeom prst="rect">
            <a:avLst/>
          </a:prstGeom>
          <a:noFill/>
        </p:spPr>
        <p:txBody>
          <a:bodyPr wrap="square" rtlCol="0">
            <a:spAutoFit/>
          </a:bodyPr>
          <a:lstStyle/>
          <a:p>
            <a:pPr>
              <a:lnSpc>
                <a:spcPct val="107000"/>
              </a:lnSpc>
              <a:spcAft>
                <a:spcPts val="800"/>
              </a:spcAft>
            </a:pPr>
            <a:r>
              <a:rPr lang="fr-FR" sz="1200" b="1" dirty="0">
                <a:solidFill>
                  <a:srgbClr val="0070C0"/>
                </a:solidFill>
                <a:latin typeface="Arial" panose="020B0604020202020204" pitchFamily="34" charset="0"/>
                <a:cs typeface="Arial" panose="020B0604020202020204" pitchFamily="34" charset="0"/>
              </a:rPr>
              <a:t>		Méthode pédagogique :</a:t>
            </a:r>
          </a:p>
          <a:p>
            <a:pPr>
              <a:lnSpc>
                <a:spcPct val="107000"/>
              </a:lnSpc>
              <a:spcAft>
                <a:spcPts val="800"/>
              </a:spcAft>
            </a:pPr>
            <a:r>
              <a:rPr lang="fr-FR" sz="1000" dirty="0">
                <a:effectLst/>
                <a:latin typeface="Arial" panose="020B0604020202020204" pitchFamily="34" charset="0"/>
                <a:ea typeface="Calibri" panose="020F0502020204030204" pitchFamily="34" charset="0"/>
                <a:cs typeface="Arial" panose="020B0604020202020204" pitchFamily="34" charset="0"/>
              </a:rPr>
              <a:t>Les stagiaires durant la 1 ère journée participent à des exercices créatifs et ludiques issus de la pratique théâtrale et tout en s’appropriant les outils de l’acteur (gestuelle, voix, présence, incarnation, rôle, regard, affirmation, comment faire passer une émotion, un sentiment) ils s’affranchissent peu à peu du regard des autres et de leur propre contrôle pour oser être soi.</a:t>
            </a:r>
          </a:p>
          <a:p>
            <a:pPr>
              <a:lnSpc>
                <a:spcPct val="107000"/>
              </a:lnSpc>
              <a:spcAft>
                <a:spcPts val="800"/>
              </a:spcAft>
            </a:pPr>
            <a:r>
              <a:rPr lang="fr-FR" sz="1000" dirty="0">
                <a:effectLst/>
                <a:latin typeface="Arial" panose="020B0604020202020204" pitchFamily="34" charset="0"/>
                <a:ea typeface="Calibri" panose="020F0502020204030204" pitchFamily="34" charset="0"/>
                <a:cs typeface="Arial" panose="020B0604020202020204" pitchFamily="34" charset="0"/>
              </a:rPr>
              <a:t>Cette formation a pour exigence de proposer un regard personnalisé sur chaque stagiaire et de permettre grâce à l’apport du groupe d’identifier ses atouts et ses axes d’améliorations.</a:t>
            </a:r>
          </a:p>
          <a:p>
            <a:pPr>
              <a:lnSpc>
                <a:spcPct val="107000"/>
              </a:lnSpc>
              <a:spcAft>
                <a:spcPts val="800"/>
              </a:spcAft>
            </a:pPr>
            <a:r>
              <a:rPr lang="fr-FR" sz="1000" dirty="0">
                <a:effectLst/>
                <a:latin typeface="Arial" panose="020B0604020202020204" pitchFamily="34" charset="0"/>
                <a:ea typeface="Calibri" panose="020F0502020204030204" pitchFamily="34" charset="0"/>
                <a:cs typeface="Arial" panose="020B0604020202020204" pitchFamily="34" charset="0"/>
              </a:rPr>
              <a:t>La 2eme journée sera l’occasion pour chaque stagiaire de mettre en pratique les outils ou techniques vus le 1</a:t>
            </a:r>
            <a:r>
              <a:rPr lang="fr-FR" sz="1000" baseline="30000" dirty="0">
                <a:effectLst/>
                <a:latin typeface="Arial" panose="020B0604020202020204" pitchFamily="34" charset="0"/>
                <a:ea typeface="Calibri" panose="020F0502020204030204" pitchFamily="34" charset="0"/>
                <a:cs typeface="Arial" panose="020B0604020202020204" pitchFamily="34" charset="0"/>
              </a:rPr>
              <a:t>er</a:t>
            </a:r>
            <a:r>
              <a:rPr lang="fr-FR" sz="1000" dirty="0">
                <a:effectLst/>
                <a:latin typeface="Arial" panose="020B0604020202020204" pitchFamily="34" charset="0"/>
                <a:ea typeface="Calibri" panose="020F0502020204030204" pitchFamily="34" charset="0"/>
                <a:cs typeface="Arial" panose="020B0604020202020204" pitchFamily="34" charset="0"/>
              </a:rPr>
              <a:t> jour lors d’une mise en situation métier. Il pourra ainsi consolider les axes d’amélioration identifiés le 1</a:t>
            </a:r>
            <a:r>
              <a:rPr lang="fr-FR" sz="1000" baseline="30000" dirty="0">
                <a:effectLst/>
                <a:latin typeface="Arial" panose="020B0604020202020204" pitchFamily="34" charset="0"/>
                <a:ea typeface="Calibri" panose="020F0502020204030204" pitchFamily="34" charset="0"/>
                <a:cs typeface="Arial" panose="020B0604020202020204" pitchFamily="34" charset="0"/>
              </a:rPr>
              <a:t>er</a:t>
            </a:r>
            <a:r>
              <a:rPr lang="fr-FR" sz="1000" dirty="0">
                <a:effectLst/>
                <a:latin typeface="Arial" panose="020B0604020202020204" pitchFamily="34" charset="0"/>
                <a:ea typeface="Calibri" panose="020F0502020204030204" pitchFamily="34" charset="0"/>
                <a:cs typeface="Arial" panose="020B0604020202020204" pitchFamily="34" charset="0"/>
              </a:rPr>
              <a:t> jour par le formateur</a:t>
            </a:r>
          </a:p>
          <a:p>
            <a:endParaRPr lang="fr-FR" dirty="0"/>
          </a:p>
        </p:txBody>
      </p:sp>
      <p:pic>
        <p:nvPicPr>
          <p:cNvPr id="11" name="Image 10">
            <a:extLst>
              <a:ext uri="{FF2B5EF4-FFF2-40B4-BE49-F238E27FC236}">
                <a16:creationId xmlns:a16="http://schemas.microsoft.com/office/drawing/2014/main" id="{EB9530A1-5F6E-45AF-A292-B430A0C157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5460" y="10490062"/>
            <a:ext cx="1374231" cy="734801"/>
          </a:xfrm>
          <a:prstGeom prst="rect">
            <a:avLst/>
          </a:prstGeom>
        </p:spPr>
      </p:pic>
    </p:spTree>
    <p:extLst>
      <p:ext uri="{BB962C8B-B14F-4D97-AF65-F5344CB8AC3E}">
        <p14:creationId xmlns:p14="http://schemas.microsoft.com/office/powerpoint/2010/main" val="8003871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TotalTime>
  <Words>415</Words>
  <Application>Microsoft Office PowerPoint</Application>
  <PresentationFormat>Grand écran</PresentationFormat>
  <Paragraphs>46</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Calibri Light</vt:lpstr>
      <vt:lpstr>HelveticaNeueLT Std</vt:lpstr>
      <vt:lpstr>Thème Office</vt:lpstr>
      <vt:lpstr>Les outils du théâtre au service de la 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managériale</dc:title>
  <dc:creator>Stéphanie Frapsauce</dc:creator>
  <cp:lastModifiedBy>Stéphanie Frapsauce</cp:lastModifiedBy>
  <cp:revision>10</cp:revision>
  <cp:lastPrinted>2021-11-09T10:43:40Z</cp:lastPrinted>
  <dcterms:created xsi:type="dcterms:W3CDTF">2018-09-11T15:02:54Z</dcterms:created>
  <dcterms:modified xsi:type="dcterms:W3CDTF">2022-02-10T13:11:14Z</dcterms:modified>
</cp:coreProperties>
</file>