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12192000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1176" y="-46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0782-9FA0-40BA-99CC-31360239EF3F}" type="datetimeFigureOut">
              <a:rPr lang="fr-FR" smtClean="0"/>
              <a:t>13/06/2023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0212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0782-9FA0-40BA-99CC-31360239EF3F}" type="datetimeFigureOut">
              <a:rPr lang="fr-FR" smtClean="0"/>
              <a:t>13/06/2023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1433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0782-9FA0-40BA-99CC-31360239EF3F}" type="datetimeFigureOut">
              <a:rPr lang="fr-FR" smtClean="0"/>
              <a:t>13/06/2023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5374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0782-9FA0-40BA-99CC-31360239EF3F}" type="datetimeFigureOut">
              <a:rPr lang="fr-FR" smtClean="0"/>
              <a:t>13/06/2023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8080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0782-9FA0-40BA-99CC-31360239EF3F}" type="datetimeFigureOut">
              <a:rPr lang="fr-FR" smtClean="0"/>
              <a:t>13/06/2023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7138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0782-9FA0-40BA-99CC-31360239EF3F}" type="datetimeFigureOut">
              <a:rPr lang="fr-FR" smtClean="0"/>
              <a:t>13/06/2023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86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0782-9FA0-40BA-99CC-31360239EF3F}" type="datetimeFigureOut">
              <a:rPr lang="fr-FR" smtClean="0"/>
              <a:t>13/06/2023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6865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0782-9FA0-40BA-99CC-31360239EF3F}" type="datetimeFigureOut">
              <a:rPr lang="fr-FR" smtClean="0"/>
              <a:t>13/06/2023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7045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0782-9FA0-40BA-99CC-31360239EF3F}" type="datetimeFigureOut">
              <a:rPr lang="fr-FR" smtClean="0"/>
              <a:t>13/06/2023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5543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0782-9FA0-40BA-99CC-31360239EF3F}" type="datetimeFigureOut">
              <a:rPr lang="fr-FR" smtClean="0"/>
              <a:t>13/06/2023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7605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0782-9FA0-40BA-99CC-31360239EF3F}" type="datetimeFigureOut">
              <a:rPr lang="fr-FR" smtClean="0"/>
              <a:t>13/06/2023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919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150782-9FA0-40BA-99CC-31360239EF3F}" type="datetimeFigureOut">
              <a:rPr lang="fr-FR" smtClean="0"/>
              <a:t>13/06/2023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01E93A-3919-4323-9E03-8BD1FCB6B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017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fr/imgres?imgurl=http://www.lpbaudelaire.fr/wp-content/uploads/communication-entreprise.jpg&amp;imgrefurl=http://www.lpbaudelaire.fr/forum-entreprises/communication-entreprise/&amp;docid=TXJvauMlRY2FsM&amp;tbnid=eENVfTGI0ZfMIM:&amp;vet=10ahUKEwjhvpmtobPdAhUpyYUKHc2LDrkQMwg5KAkwCQ..i&amp;w=1024&amp;h=655&amp;bih=651&amp;biw=1366&amp;q=communication%20entreprise&amp;ved=0ahUKEwjhvpmtobPdAhUpyYUKHc2LDrkQMwg5KAkwCQ&amp;iact=mrc&amp;uact=8" TargetMode="External"/><Relationship Id="rId7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ccedperformances.com/" TargetMode="External"/><Relationship Id="rId5" Type="http://schemas.openxmlformats.org/officeDocument/2006/relationships/hyperlink" Target="mailto:contact@accedperformances.fr" TargetMode="Externa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85A731-9A25-472F-83CE-4300D0530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923" y="2031815"/>
            <a:ext cx="5915025" cy="675176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Prise de parole en public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FE9B392-C048-41C9-A0AD-B06FAF169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923" y="3455891"/>
            <a:ext cx="3843837" cy="528021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7000"/>
              </a:lnSpc>
              <a:spcBef>
                <a:spcPts val="0"/>
              </a:spcBef>
              <a:buNone/>
            </a:pPr>
            <a:r>
              <a:rPr lang="fr-FR" sz="1200" b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Objectifs :</a:t>
            </a:r>
          </a:p>
          <a:p>
            <a:pPr marL="0" indent="0" algn="ctr">
              <a:lnSpc>
                <a:spcPct val="107000"/>
              </a:lnSpc>
              <a:spcBef>
                <a:spcPts val="0"/>
              </a:spcBef>
              <a:buNone/>
            </a:pPr>
            <a:endParaRPr lang="fr-FR" sz="1000" dirty="0">
              <a:solidFill>
                <a:srgbClr val="0070C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"/>
            </a:pPr>
            <a:r>
              <a:rPr lang="fr-FR" sz="1000" dirty="0">
                <a:latin typeface="Arial" panose="020B0604020202020204" pitchFamily="34" charset="0"/>
              </a:rPr>
              <a:t>Prendre conscience de l’impact personnel de ses prises de parole</a:t>
            </a:r>
          </a:p>
          <a:p>
            <a:pPr marL="342900" lvl="0" indent="-3429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"/>
            </a:pPr>
            <a:r>
              <a:rPr lang="fr-FR" sz="1000" dirty="0">
                <a:latin typeface="Arial" panose="020B0604020202020204" pitchFamily="34" charset="0"/>
              </a:rPr>
              <a:t>Renforcer sa présence par la maîtrise du langage non verbal</a:t>
            </a:r>
          </a:p>
          <a:p>
            <a:pPr marL="342900" lvl="0" indent="-3429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"/>
            </a:pPr>
            <a:r>
              <a:rPr lang="fr-FR" sz="1000" dirty="0">
                <a:latin typeface="Arial" panose="020B0604020202020204" pitchFamily="34" charset="0"/>
              </a:rPr>
              <a:t>Adapter son discours à la cible</a:t>
            </a:r>
          </a:p>
          <a:p>
            <a:pPr marL="342900" lvl="0" indent="-3429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"/>
            </a:pPr>
            <a:r>
              <a:rPr lang="fr-FR" sz="1000" dirty="0">
                <a:latin typeface="Arial" panose="020B0604020202020204" pitchFamily="34" charset="0"/>
              </a:rPr>
              <a:t>Structurer la présentation pour retenir l’attention de l’auditoire</a:t>
            </a:r>
          </a:p>
          <a:p>
            <a:pPr marL="0" indent="0" algn="just">
              <a:spcBef>
                <a:spcPts val="0"/>
              </a:spcBef>
              <a:buNone/>
            </a:pPr>
            <a:endParaRPr lang="fr-FR" sz="800" dirty="0">
              <a:latin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fr-FR" sz="800" dirty="0">
              <a:latin typeface="Arial" panose="020B0604020202020204" pitchFamily="34" charset="0"/>
            </a:endParaRPr>
          </a:p>
          <a:p>
            <a:pPr algn="just">
              <a:spcBef>
                <a:spcPts val="0"/>
              </a:spcBef>
            </a:pPr>
            <a:endParaRPr lang="fr-FR" sz="800" dirty="0">
              <a:latin typeface="Arial" panose="020B0604020202020204" pitchFamily="34" charset="0"/>
            </a:endParaRPr>
          </a:p>
          <a:p>
            <a:pPr marL="0" indent="0" algn="ctr">
              <a:lnSpc>
                <a:spcPct val="107000"/>
              </a:lnSpc>
              <a:spcBef>
                <a:spcPts val="0"/>
              </a:spcBef>
              <a:buNone/>
            </a:pPr>
            <a:r>
              <a:rPr lang="fr-FR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Compétence travaillées :</a:t>
            </a:r>
          </a:p>
          <a:p>
            <a:pPr marL="0" indent="0" algn="ctr">
              <a:lnSpc>
                <a:spcPct val="107000"/>
              </a:lnSpc>
              <a:spcBef>
                <a:spcPts val="0"/>
              </a:spcBef>
              <a:buNone/>
            </a:pPr>
            <a:endParaRPr lang="fr-FR" sz="1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"/>
            </a:pPr>
            <a:r>
              <a:rPr lang="fr-FR" sz="1000" dirty="0">
                <a:latin typeface="Arial" panose="020B0604020202020204" pitchFamily="34" charset="0"/>
              </a:rPr>
              <a:t>Se préparer physiquement et mentalement, apprivoiser le trac</a:t>
            </a:r>
          </a:p>
          <a:p>
            <a:pPr marL="342900" indent="-3429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"/>
            </a:pPr>
            <a:r>
              <a:rPr lang="fr-FR" sz="1000" dirty="0">
                <a:latin typeface="Arial" panose="020B0604020202020204" pitchFamily="34" charset="0"/>
              </a:rPr>
              <a:t>Maîtriser les outils non verbaux pour renforcer l’impact des prises de parole</a:t>
            </a:r>
          </a:p>
          <a:p>
            <a:pPr marL="342900" indent="-3429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"/>
            </a:pPr>
            <a:r>
              <a:rPr lang="fr-FR" sz="1000" dirty="0">
                <a:latin typeface="Arial" panose="020B0604020202020204" pitchFamily="34" charset="0"/>
              </a:rPr>
              <a:t>Faire la différence entre « message » et ‘thème d’intervention »</a:t>
            </a:r>
          </a:p>
          <a:p>
            <a:pPr marL="342900" indent="-3429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"/>
            </a:pPr>
            <a:r>
              <a:rPr lang="fr-FR" sz="1000" dirty="0">
                <a:latin typeface="Arial" panose="020B0604020202020204" pitchFamily="34" charset="0"/>
              </a:rPr>
              <a:t>Préparer des présentations claires et qui captent l’attention</a:t>
            </a:r>
          </a:p>
          <a:p>
            <a:pPr marL="342900" indent="-3429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"/>
            </a:pPr>
            <a:r>
              <a:rPr lang="fr-FR" sz="1000" dirty="0">
                <a:latin typeface="Arial" panose="020B0604020202020204" pitchFamily="34" charset="0"/>
              </a:rPr>
              <a:t>Maîtriser les interactions avec le public, oser faire participer</a:t>
            </a:r>
          </a:p>
          <a:p>
            <a:pPr marL="0" indent="0" algn="just">
              <a:spcBef>
                <a:spcPts val="0"/>
              </a:spcBef>
              <a:buNone/>
            </a:pPr>
            <a:endParaRPr lang="fr-FR" sz="800" dirty="0">
              <a:latin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fr-FR" sz="800" dirty="0">
              <a:latin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fr-FR" sz="800" dirty="0">
              <a:latin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grandes étapes :</a:t>
            </a:r>
          </a:p>
          <a:p>
            <a:pPr marL="342900" lvl="0" indent="-3429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fr-FR" sz="1000" dirty="0">
                <a:latin typeface="Arial" panose="020B0604020202020204" pitchFamily="34" charset="0"/>
              </a:rPr>
              <a:t>1- Communiquer c’est quoi ?</a:t>
            </a:r>
          </a:p>
          <a:p>
            <a:pPr marL="342900" lvl="0" indent="-3429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fr-FR" sz="1000" dirty="0">
                <a:latin typeface="Arial" panose="020B0604020202020204" pitchFamily="34" charset="0"/>
              </a:rPr>
              <a:t>2- Les Piliers du langage non verbal </a:t>
            </a:r>
          </a:p>
          <a:p>
            <a:pPr marL="342900" lvl="0" indent="-3429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fr-FR" sz="1000" dirty="0">
                <a:latin typeface="Arial" panose="020B0604020202020204" pitchFamily="34" charset="0"/>
              </a:rPr>
              <a:t>3- Préparer son intervention autour d’un message – quelles questions se poser ?</a:t>
            </a:r>
          </a:p>
          <a:p>
            <a:pPr marL="342900" lvl="0" indent="-3429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fr-FR" sz="1000" dirty="0">
                <a:latin typeface="Arial" panose="020B0604020202020204" pitchFamily="34" charset="0"/>
              </a:rPr>
              <a:t>4- Structurer : une logique claire</a:t>
            </a:r>
          </a:p>
          <a:p>
            <a:pPr marL="342900" lvl="0" indent="-3429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fr-FR" sz="1000" dirty="0">
                <a:latin typeface="Arial" panose="020B0604020202020204" pitchFamily="34" charset="0"/>
              </a:rPr>
              <a:t>5- Capter l’attention : la force du langage analogique</a:t>
            </a:r>
          </a:p>
          <a:p>
            <a:pPr marL="342900" lvl="0" indent="-3429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fr-FR" sz="1000" dirty="0">
                <a:latin typeface="Arial" panose="020B0604020202020204" pitchFamily="34" charset="0"/>
              </a:rPr>
              <a:t>6- Lancer la présentation : les accroches</a:t>
            </a:r>
          </a:p>
          <a:p>
            <a:pPr marL="0" indent="0" algn="ctr">
              <a:spcBef>
                <a:spcPts val="0"/>
              </a:spcBef>
              <a:buNone/>
            </a:pPr>
            <a:endParaRPr lang="fr-FR" sz="1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fr-FR" sz="800" dirty="0">
              <a:latin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600" dirty="0">
              <a:latin typeface="Arial" panose="020B0604020202020204" pitchFamily="34" charset="0"/>
            </a:endParaRPr>
          </a:p>
        </p:txBody>
      </p:sp>
      <p:pic>
        <p:nvPicPr>
          <p:cNvPr id="4" name="Espace réservé du contenu 12">
            <a:extLst>
              <a:ext uri="{FF2B5EF4-FFF2-40B4-BE49-F238E27FC236}">
                <a16:creationId xmlns:a16="http://schemas.microsoft.com/office/drawing/2014/main" id="{24515FB2-4173-4085-A379-78278B1816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23" y="788913"/>
            <a:ext cx="1577086" cy="1115294"/>
          </a:xfrm>
          <a:prstGeom prst="rect">
            <a:avLst/>
          </a:prstGeom>
        </p:spPr>
      </p:pic>
      <p:pic>
        <p:nvPicPr>
          <p:cNvPr id="5" name="Image 4" descr="C:\Users\Stephanie\AppData\Local\Microsoft\Windows\INetCache\Content.MSO\B21C2AA7.tmp">
            <a:hlinkClick r:id="rId3"/>
            <a:extLst>
              <a:ext uri="{FF2B5EF4-FFF2-40B4-BE49-F238E27FC236}">
                <a16:creationId xmlns:a16="http://schemas.microsoft.com/office/drawing/2014/main" id="{5C0FB6FD-8A68-4411-8A2F-0B398036B1EE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266" y="851856"/>
            <a:ext cx="1502742" cy="98839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" name="Tableau 9">
            <a:extLst>
              <a:ext uri="{FF2B5EF4-FFF2-40B4-BE49-F238E27FC236}">
                <a16:creationId xmlns:a16="http://schemas.microsoft.com/office/drawing/2014/main" id="{7F85BE34-3C4C-472B-B05E-BA6FAD02EC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5506227"/>
              </p:ext>
            </p:extLst>
          </p:nvPr>
        </p:nvGraphicFramePr>
        <p:xfrm>
          <a:off x="4512287" y="3273412"/>
          <a:ext cx="1871661" cy="5186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1661">
                  <a:extLst>
                    <a:ext uri="{9D8B030D-6E8A-4147-A177-3AD203B41FA5}">
                      <a16:colId xmlns:a16="http://schemas.microsoft.com/office/drawing/2014/main" val="227584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Durée &amp; prix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1256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fr-F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à 2 jours 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fr-F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Nous contacter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0394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0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Modalités et délais d’accès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1322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Formation en présentiel ou distanciel</a:t>
                      </a:r>
                    </a:p>
                    <a:p>
                      <a:pPr algn="ctr"/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Demande au moins 3 semaines avant la date souhaitée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2963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0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Public visé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0458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Manager et encadrant de proximité </a:t>
                      </a:r>
                      <a:endParaRPr lang="fr-F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2214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0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Prérequis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9639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Cette formation ne nécessite pas de prérequis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4752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0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Formatrice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40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Laurence COMPAIN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3940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0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Accessibilité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7610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Cette formation peut s’adresser aux personnes en situation de handicap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8694215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1A271C10-85DF-4549-9841-B15255A63A22}"/>
              </a:ext>
            </a:extLst>
          </p:cNvPr>
          <p:cNvSpPr txBox="1"/>
          <p:nvPr/>
        </p:nvSpPr>
        <p:spPr>
          <a:xfrm>
            <a:off x="428929" y="10695201"/>
            <a:ext cx="59184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Acced’Performances SASU – 4-6, Rue des Chauffours – CS70006 – 95095 CERGY</a:t>
            </a:r>
          </a:p>
          <a:p>
            <a:pPr algn="ctr"/>
            <a:r>
              <a:rPr lang="fr-FR" sz="800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Tel: 01.34.46.97.14. / 06.24.73.41.21. e-mail: </a:t>
            </a:r>
            <a:r>
              <a:rPr lang="fr-FR" sz="800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contact@accedperformances.fr</a:t>
            </a:r>
            <a:endParaRPr lang="fr-FR" sz="800" i="1" dirty="0">
              <a:solidFill>
                <a:schemeClr val="accent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800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www.accedperformances.com</a:t>
            </a:r>
            <a:endParaRPr lang="fr-FR" sz="800" i="1" dirty="0">
              <a:solidFill>
                <a:schemeClr val="accent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800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SIRET: 49425323000036 – Déclaration d’activité: 11950448995</a:t>
            </a:r>
          </a:p>
          <a:p>
            <a:r>
              <a:rPr lang="fr-FR" sz="800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 11/2022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C671100-879C-4AC6-9152-0CA42D404FF2}"/>
              </a:ext>
            </a:extLst>
          </p:cNvPr>
          <p:cNvSpPr txBox="1"/>
          <p:nvPr/>
        </p:nvSpPr>
        <p:spPr>
          <a:xfrm>
            <a:off x="468923" y="8534325"/>
            <a:ext cx="4132337" cy="2096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Méthode pédagogique et modalités 				d’évaluation :</a:t>
            </a:r>
          </a:p>
          <a:p>
            <a:pPr marL="342900" indent="-3429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"/>
            </a:pPr>
            <a:r>
              <a:rPr lang="fr-FR" sz="1000" dirty="0">
                <a:latin typeface="Arial" panose="020B0604020202020204" pitchFamily="34" charset="0"/>
              </a:rPr>
              <a:t>Questionnaire de positionnement avant la formation</a:t>
            </a:r>
          </a:p>
          <a:p>
            <a:pPr marL="342900" indent="-3429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"/>
            </a:pPr>
            <a:r>
              <a:rPr lang="fr-FR" sz="1000" dirty="0">
                <a:latin typeface="Arial" panose="020B0604020202020204" pitchFamily="34" charset="0"/>
              </a:rPr>
              <a:t>Tour de table</a:t>
            </a:r>
          </a:p>
          <a:p>
            <a:pPr marL="342900" indent="-3429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"/>
            </a:pPr>
            <a:r>
              <a:rPr lang="fr-FR" sz="1000" dirty="0">
                <a:latin typeface="Arial" panose="020B0604020202020204" pitchFamily="34" charset="0"/>
              </a:rPr>
              <a:t>Présentation orale</a:t>
            </a:r>
          </a:p>
          <a:p>
            <a:pPr marL="342900" indent="-3429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"/>
            </a:pPr>
            <a:r>
              <a:rPr lang="fr-FR" sz="1000" dirty="0">
                <a:latin typeface="Arial" panose="020B0604020202020204" pitchFamily="34" charset="0"/>
              </a:rPr>
              <a:t>Mises en situation et jeux de rôles</a:t>
            </a:r>
          </a:p>
          <a:p>
            <a:pPr marL="342900" indent="-3429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"/>
            </a:pPr>
            <a:r>
              <a:rPr lang="fr-FR" sz="1000" dirty="0">
                <a:latin typeface="Arial" panose="020B0604020202020204" pitchFamily="34" charset="0"/>
              </a:rPr>
              <a:t>Bilans et Feedbacks</a:t>
            </a:r>
          </a:p>
          <a:p>
            <a:pPr marL="342900" indent="-3429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"/>
            </a:pPr>
            <a:r>
              <a:rPr lang="fr-FR" sz="1000" dirty="0">
                <a:latin typeface="Arial" panose="020B0604020202020204" pitchFamily="34" charset="0"/>
              </a:rPr>
              <a:t>Questionnaire à chaud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FR" sz="1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964CD6E-91C4-41C6-9319-21BBCB7ECD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460" y="10490062"/>
            <a:ext cx="1374231" cy="73480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42FD5A8-837C-A0DD-0217-93732D707308}"/>
              </a:ext>
            </a:extLst>
          </p:cNvPr>
          <p:cNvSpPr txBox="1"/>
          <p:nvPr/>
        </p:nvSpPr>
        <p:spPr>
          <a:xfrm>
            <a:off x="5132439" y="11171903"/>
            <a:ext cx="1557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" i="1" dirty="0">
                <a:solidFill>
                  <a:srgbClr val="4472C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La certification qualité a été délivrée au titre des actions de formations</a:t>
            </a:r>
            <a:endParaRPr lang="fr-FR" sz="600" dirty="0"/>
          </a:p>
        </p:txBody>
      </p:sp>
    </p:spTree>
    <p:extLst>
      <p:ext uri="{BB962C8B-B14F-4D97-AF65-F5344CB8AC3E}">
        <p14:creationId xmlns:p14="http://schemas.microsoft.com/office/powerpoint/2010/main" val="8003871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107</TotalTime>
  <Words>292</Words>
  <Application>Microsoft Office PowerPoint</Application>
  <PresentationFormat>Grand écran</PresentationFormat>
  <Paragraphs>55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Thème Office</vt:lpstr>
      <vt:lpstr>Prise de parole en public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Communication managériale</dc:title>
  <dc:creator>Stéphanie Frapsauce</dc:creator>
  <cp:lastModifiedBy>Stéphanie Frapsauce</cp:lastModifiedBy>
  <cp:revision>12</cp:revision>
  <cp:lastPrinted>2021-11-09T10:43:40Z</cp:lastPrinted>
  <dcterms:created xsi:type="dcterms:W3CDTF">2018-09-11T15:02:54Z</dcterms:created>
  <dcterms:modified xsi:type="dcterms:W3CDTF">2023-06-13T11:43:38Z</dcterms:modified>
</cp:coreProperties>
</file>