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Lst>
  <p:sldSz cx="6858000" cy="12192000"/>
  <p:notesSz cx="6889750" cy="1002188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110" d="100"/>
          <a:sy n="110" d="100"/>
        </p:scale>
        <p:origin x="14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995312"/>
            <a:ext cx="5829300" cy="4244622"/>
          </a:xfrm>
        </p:spPr>
        <p:txBody>
          <a:bodyPr anchor="b"/>
          <a:lstStyle>
            <a:lvl1pPr algn="ctr">
              <a:defRPr sz="4500"/>
            </a:lvl1pPr>
          </a:lstStyle>
          <a:p>
            <a:r>
              <a:rPr lang="fr-FR"/>
              <a:t>Modifiez le style du titre</a:t>
            </a:r>
            <a:endParaRPr lang="en-US" dirty="0"/>
          </a:p>
        </p:txBody>
      </p:sp>
      <p:sp>
        <p:nvSpPr>
          <p:cNvPr id="3" name="Subtitle 2"/>
          <p:cNvSpPr>
            <a:spLocks noGrp="1"/>
          </p:cNvSpPr>
          <p:nvPr>
            <p:ph type="subTitle" idx="1"/>
          </p:nvPr>
        </p:nvSpPr>
        <p:spPr>
          <a:xfrm>
            <a:off x="857250" y="6403623"/>
            <a:ext cx="5143500" cy="2943577"/>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9B150782-9FA0-40BA-99CC-31360239EF3F}" type="datetimeFigureOut">
              <a:rPr lang="fr-FR" smtClean="0"/>
              <a:t>07/11/2024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D01E93A-3919-4323-9E03-8BD1FCB6B679}" type="slidenum">
              <a:rPr lang="fr-FR" smtClean="0"/>
              <a:t>‹N°›</a:t>
            </a:fld>
            <a:endParaRPr lang="fr-FR"/>
          </a:p>
        </p:txBody>
      </p:sp>
    </p:spTree>
    <p:extLst>
      <p:ext uri="{BB962C8B-B14F-4D97-AF65-F5344CB8AC3E}">
        <p14:creationId xmlns:p14="http://schemas.microsoft.com/office/powerpoint/2010/main" val="23802120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9B150782-9FA0-40BA-99CC-31360239EF3F}" type="datetimeFigureOut">
              <a:rPr lang="fr-FR" smtClean="0"/>
              <a:t>07/11/2024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D01E93A-3919-4323-9E03-8BD1FCB6B679}" type="slidenum">
              <a:rPr lang="fr-FR" smtClean="0"/>
              <a:t>‹N°›</a:t>
            </a:fld>
            <a:endParaRPr lang="fr-FR"/>
          </a:p>
        </p:txBody>
      </p:sp>
    </p:spTree>
    <p:extLst>
      <p:ext uri="{BB962C8B-B14F-4D97-AF65-F5344CB8AC3E}">
        <p14:creationId xmlns:p14="http://schemas.microsoft.com/office/powerpoint/2010/main" val="27914337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467916" y="3039537"/>
            <a:ext cx="5915025" cy="5071532"/>
          </a:xfrm>
        </p:spPr>
        <p:txBody>
          <a:bodyPr anchor="b"/>
          <a:lstStyle>
            <a:lvl1pPr>
              <a:defRPr sz="4500"/>
            </a:lvl1pPr>
          </a:lstStyle>
          <a:p>
            <a:r>
              <a:rPr lang="fr-FR"/>
              <a:t>Modifiez le style du titre</a:t>
            </a:r>
            <a:endParaRPr lang="en-US" dirty="0"/>
          </a:p>
        </p:txBody>
      </p:sp>
      <p:sp>
        <p:nvSpPr>
          <p:cNvPr id="3" name="Text Placeholder 2"/>
          <p:cNvSpPr>
            <a:spLocks noGrp="1"/>
          </p:cNvSpPr>
          <p:nvPr>
            <p:ph type="body" idx="1"/>
          </p:nvPr>
        </p:nvSpPr>
        <p:spPr>
          <a:xfrm>
            <a:off x="467916" y="8159048"/>
            <a:ext cx="5915025" cy="266699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9B150782-9FA0-40BA-99CC-31360239EF3F}" type="datetimeFigureOut">
              <a:rPr lang="fr-FR" smtClean="0"/>
              <a:t>07/11/2024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D01E93A-3919-4323-9E03-8BD1FCB6B679}" type="slidenum">
              <a:rPr lang="fr-FR" smtClean="0"/>
              <a:t>‹N°›</a:t>
            </a:fld>
            <a:endParaRPr lang="fr-FR"/>
          </a:p>
        </p:txBody>
      </p:sp>
    </p:spTree>
    <p:extLst>
      <p:ext uri="{BB962C8B-B14F-4D97-AF65-F5344CB8AC3E}">
        <p14:creationId xmlns:p14="http://schemas.microsoft.com/office/powerpoint/2010/main" val="17853744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471488" y="3245556"/>
            <a:ext cx="2914650" cy="7735712"/>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3471863" y="3245556"/>
            <a:ext cx="2914650" cy="7735712"/>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9B150782-9FA0-40BA-99CC-31360239EF3F}" type="datetimeFigureOut">
              <a:rPr lang="fr-FR" smtClean="0"/>
              <a:t>07/11/2024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CD01E93A-3919-4323-9E03-8BD1FCB6B679}" type="slidenum">
              <a:rPr lang="fr-FR" smtClean="0"/>
              <a:t>‹N°›</a:t>
            </a:fld>
            <a:endParaRPr lang="fr-FR"/>
          </a:p>
        </p:txBody>
      </p:sp>
    </p:spTree>
    <p:extLst>
      <p:ext uri="{BB962C8B-B14F-4D97-AF65-F5344CB8AC3E}">
        <p14:creationId xmlns:p14="http://schemas.microsoft.com/office/powerpoint/2010/main" val="26080801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649114"/>
            <a:ext cx="5915025" cy="2356556"/>
          </a:xfrm>
        </p:spPr>
        <p:txBody>
          <a:bodyPr/>
          <a:lstStyle/>
          <a:p>
            <a:r>
              <a:rPr lang="fr-FR"/>
              <a:t>Modifiez le style du titre</a:t>
            </a:r>
            <a:endParaRPr lang="en-US" dirty="0"/>
          </a:p>
        </p:txBody>
      </p:sp>
      <p:sp>
        <p:nvSpPr>
          <p:cNvPr id="3" name="Text Placeholder 2"/>
          <p:cNvSpPr>
            <a:spLocks noGrp="1"/>
          </p:cNvSpPr>
          <p:nvPr>
            <p:ph type="body" idx="1"/>
          </p:nvPr>
        </p:nvSpPr>
        <p:spPr>
          <a:xfrm>
            <a:off x="472381" y="2988734"/>
            <a:ext cx="2901255"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Modifier les styles du texte du masque</a:t>
            </a:r>
          </a:p>
        </p:txBody>
      </p:sp>
      <p:sp>
        <p:nvSpPr>
          <p:cNvPr id="4" name="Content Placeholder 3"/>
          <p:cNvSpPr>
            <a:spLocks noGrp="1"/>
          </p:cNvSpPr>
          <p:nvPr>
            <p:ph sz="half" idx="2"/>
          </p:nvPr>
        </p:nvSpPr>
        <p:spPr>
          <a:xfrm>
            <a:off x="472381" y="4453467"/>
            <a:ext cx="2901255" cy="6550379"/>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3471863" y="2988734"/>
            <a:ext cx="2915543"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Modifier les styles du texte du masque</a:t>
            </a:r>
          </a:p>
        </p:txBody>
      </p:sp>
      <p:sp>
        <p:nvSpPr>
          <p:cNvPr id="6" name="Content Placeholder 5"/>
          <p:cNvSpPr>
            <a:spLocks noGrp="1"/>
          </p:cNvSpPr>
          <p:nvPr>
            <p:ph sz="quarter" idx="4"/>
          </p:nvPr>
        </p:nvSpPr>
        <p:spPr>
          <a:xfrm>
            <a:off x="3471863" y="4453467"/>
            <a:ext cx="2915543" cy="6550379"/>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9B150782-9FA0-40BA-99CC-31360239EF3F}" type="datetimeFigureOut">
              <a:rPr lang="fr-FR" smtClean="0"/>
              <a:t>07/11/2024</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CD01E93A-3919-4323-9E03-8BD1FCB6B679}" type="slidenum">
              <a:rPr lang="fr-FR" smtClean="0"/>
              <a:t>‹N°›</a:t>
            </a:fld>
            <a:endParaRPr lang="fr-FR"/>
          </a:p>
        </p:txBody>
      </p:sp>
    </p:spTree>
    <p:extLst>
      <p:ext uri="{BB962C8B-B14F-4D97-AF65-F5344CB8AC3E}">
        <p14:creationId xmlns:p14="http://schemas.microsoft.com/office/powerpoint/2010/main" val="11771387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9B150782-9FA0-40BA-99CC-31360239EF3F}" type="datetimeFigureOut">
              <a:rPr lang="fr-FR" smtClean="0"/>
              <a:t>07/11/2024</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CD01E93A-3919-4323-9E03-8BD1FCB6B679}" type="slidenum">
              <a:rPr lang="fr-FR" smtClean="0"/>
              <a:t>‹N°›</a:t>
            </a:fld>
            <a:endParaRPr lang="fr-FR"/>
          </a:p>
        </p:txBody>
      </p:sp>
    </p:spTree>
    <p:extLst>
      <p:ext uri="{BB962C8B-B14F-4D97-AF65-F5344CB8AC3E}">
        <p14:creationId xmlns:p14="http://schemas.microsoft.com/office/powerpoint/2010/main" val="35386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150782-9FA0-40BA-99CC-31360239EF3F}" type="datetimeFigureOut">
              <a:rPr lang="fr-FR" smtClean="0"/>
              <a:t>07/11/2024</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CD01E93A-3919-4323-9E03-8BD1FCB6B679}" type="slidenum">
              <a:rPr lang="fr-FR" smtClean="0"/>
              <a:t>‹N°›</a:t>
            </a:fld>
            <a:endParaRPr lang="fr-FR"/>
          </a:p>
        </p:txBody>
      </p:sp>
    </p:spTree>
    <p:extLst>
      <p:ext uri="{BB962C8B-B14F-4D97-AF65-F5344CB8AC3E}">
        <p14:creationId xmlns:p14="http://schemas.microsoft.com/office/powerpoint/2010/main" val="18168651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fr-FR"/>
              <a:t>Modifiez le style du titre</a:t>
            </a:r>
            <a:endParaRPr lang="en-US" dirty="0"/>
          </a:p>
        </p:txBody>
      </p:sp>
      <p:sp>
        <p:nvSpPr>
          <p:cNvPr id="3" name="Content Placeholder 2"/>
          <p:cNvSpPr>
            <a:spLocks noGrp="1"/>
          </p:cNvSpPr>
          <p:nvPr>
            <p:ph idx="1"/>
          </p:nvPr>
        </p:nvSpPr>
        <p:spPr>
          <a:xfrm>
            <a:off x="2915543" y="1755425"/>
            <a:ext cx="3471863" cy="8664222"/>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Modifier les styles du texte du masque</a:t>
            </a:r>
          </a:p>
        </p:txBody>
      </p:sp>
      <p:sp>
        <p:nvSpPr>
          <p:cNvPr id="5" name="Date Placeholder 4"/>
          <p:cNvSpPr>
            <a:spLocks noGrp="1"/>
          </p:cNvSpPr>
          <p:nvPr>
            <p:ph type="dt" sz="half" idx="10"/>
          </p:nvPr>
        </p:nvSpPr>
        <p:spPr/>
        <p:txBody>
          <a:bodyPr/>
          <a:lstStyle/>
          <a:p>
            <a:fld id="{9B150782-9FA0-40BA-99CC-31360239EF3F}" type="datetimeFigureOut">
              <a:rPr lang="fr-FR" smtClean="0"/>
              <a:t>07/11/2024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CD01E93A-3919-4323-9E03-8BD1FCB6B679}" type="slidenum">
              <a:rPr lang="fr-FR" smtClean="0"/>
              <a:t>‹N°›</a:t>
            </a:fld>
            <a:endParaRPr lang="fr-FR"/>
          </a:p>
        </p:txBody>
      </p:sp>
    </p:spTree>
    <p:extLst>
      <p:ext uri="{BB962C8B-B14F-4D97-AF65-F5344CB8AC3E}">
        <p14:creationId xmlns:p14="http://schemas.microsoft.com/office/powerpoint/2010/main" val="18870457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fr-FR"/>
              <a:t>Modifiez le style du titre</a:t>
            </a:r>
            <a:endParaRPr lang="en-US" dirty="0"/>
          </a:p>
        </p:txBody>
      </p:sp>
      <p:sp>
        <p:nvSpPr>
          <p:cNvPr id="3" name="Picture Placeholder 2"/>
          <p:cNvSpPr>
            <a:spLocks noGrp="1" noChangeAspect="1"/>
          </p:cNvSpPr>
          <p:nvPr>
            <p:ph type="pic" idx="1"/>
          </p:nvPr>
        </p:nvSpPr>
        <p:spPr>
          <a:xfrm>
            <a:off x="2915543" y="1755425"/>
            <a:ext cx="3471863" cy="8664222"/>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a:t>Cliquez sur l'icône pour ajouter une image</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Modifier les styles du texte du masque</a:t>
            </a:r>
          </a:p>
        </p:txBody>
      </p:sp>
      <p:sp>
        <p:nvSpPr>
          <p:cNvPr id="5" name="Date Placeholder 4"/>
          <p:cNvSpPr>
            <a:spLocks noGrp="1"/>
          </p:cNvSpPr>
          <p:nvPr>
            <p:ph type="dt" sz="half" idx="10"/>
          </p:nvPr>
        </p:nvSpPr>
        <p:spPr/>
        <p:txBody>
          <a:bodyPr/>
          <a:lstStyle/>
          <a:p>
            <a:fld id="{9B150782-9FA0-40BA-99CC-31360239EF3F}" type="datetimeFigureOut">
              <a:rPr lang="fr-FR" smtClean="0"/>
              <a:t>07/11/2024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CD01E93A-3919-4323-9E03-8BD1FCB6B679}" type="slidenum">
              <a:rPr lang="fr-FR" smtClean="0"/>
              <a:t>‹N°›</a:t>
            </a:fld>
            <a:endParaRPr lang="fr-FR"/>
          </a:p>
        </p:txBody>
      </p:sp>
    </p:spTree>
    <p:extLst>
      <p:ext uri="{BB962C8B-B14F-4D97-AF65-F5344CB8AC3E}">
        <p14:creationId xmlns:p14="http://schemas.microsoft.com/office/powerpoint/2010/main" val="32855439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9B150782-9FA0-40BA-99CC-31360239EF3F}" type="datetimeFigureOut">
              <a:rPr lang="fr-FR" smtClean="0"/>
              <a:t>07/11/2024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D01E93A-3919-4323-9E03-8BD1FCB6B679}" type="slidenum">
              <a:rPr lang="fr-FR" smtClean="0"/>
              <a:t>‹N°›</a:t>
            </a:fld>
            <a:endParaRPr lang="fr-FR"/>
          </a:p>
        </p:txBody>
      </p:sp>
    </p:spTree>
    <p:extLst>
      <p:ext uri="{BB962C8B-B14F-4D97-AF65-F5344CB8AC3E}">
        <p14:creationId xmlns:p14="http://schemas.microsoft.com/office/powerpoint/2010/main" val="35476056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649111"/>
            <a:ext cx="1478756" cy="10332156"/>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471488" y="649111"/>
            <a:ext cx="4350544" cy="10332156"/>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9B150782-9FA0-40BA-99CC-31360239EF3F}" type="datetimeFigureOut">
              <a:rPr lang="fr-FR" smtClean="0"/>
              <a:t>07/11/2024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D01E93A-3919-4323-9E03-8BD1FCB6B679}" type="slidenum">
              <a:rPr lang="fr-FR" smtClean="0"/>
              <a:t>‹N°›</a:t>
            </a:fld>
            <a:endParaRPr lang="fr-FR"/>
          </a:p>
        </p:txBody>
      </p:sp>
    </p:spTree>
    <p:extLst>
      <p:ext uri="{BB962C8B-B14F-4D97-AF65-F5344CB8AC3E}">
        <p14:creationId xmlns:p14="http://schemas.microsoft.com/office/powerpoint/2010/main" val="9259193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649114"/>
            <a:ext cx="5915025" cy="2356556"/>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471488" y="3245556"/>
            <a:ext cx="5915025" cy="7735712"/>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471488" y="11300181"/>
            <a:ext cx="1543050" cy="649111"/>
          </a:xfrm>
          <a:prstGeom prst="rect">
            <a:avLst/>
          </a:prstGeom>
        </p:spPr>
        <p:txBody>
          <a:bodyPr vert="horz" lIns="91440" tIns="45720" rIns="91440" bIns="45720" rtlCol="0" anchor="ctr"/>
          <a:lstStyle>
            <a:lvl1pPr algn="l">
              <a:defRPr sz="900">
                <a:solidFill>
                  <a:schemeClr val="tx1">
                    <a:tint val="75000"/>
                  </a:schemeClr>
                </a:solidFill>
              </a:defRPr>
            </a:lvl1pPr>
          </a:lstStyle>
          <a:p>
            <a:fld id="{9B150782-9FA0-40BA-99CC-31360239EF3F}" type="datetimeFigureOut">
              <a:rPr lang="fr-FR" smtClean="0"/>
              <a:t>07/11/2024</a:t>
            </a:fld>
            <a:endParaRPr lang="fr-FR"/>
          </a:p>
        </p:txBody>
      </p:sp>
      <p:sp>
        <p:nvSpPr>
          <p:cNvPr id="5" name="Footer Placeholder 4"/>
          <p:cNvSpPr>
            <a:spLocks noGrp="1"/>
          </p:cNvSpPr>
          <p:nvPr>
            <p:ph type="ftr" sz="quarter" idx="3"/>
          </p:nvPr>
        </p:nvSpPr>
        <p:spPr>
          <a:xfrm>
            <a:off x="2271713" y="11300181"/>
            <a:ext cx="2314575" cy="64911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4843463" y="11300181"/>
            <a:ext cx="1543050" cy="649111"/>
          </a:xfrm>
          <a:prstGeom prst="rect">
            <a:avLst/>
          </a:prstGeom>
        </p:spPr>
        <p:txBody>
          <a:bodyPr vert="horz" lIns="91440" tIns="45720" rIns="91440" bIns="45720" rtlCol="0" anchor="ctr"/>
          <a:lstStyle>
            <a:lvl1pPr algn="r">
              <a:defRPr sz="900">
                <a:solidFill>
                  <a:schemeClr val="tx1">
                    <a:tint val="75000"/>
                  </a:schemeClr>
                </a:solidFill>
              </a:defRPr>
            </a:lvl1pPr>
          </a:lstStyle>
          <a:p>
            <a:fld id="{CD01E93A-3919-4323-9E03-8BD1FCB6B679}" type="slidenum">
              <a:rPr lang="fr-FR" smtClean="0"/>
              <a:t>‹N°›</a:t>
            </a:fld>
            <a:endParaRPr lang="fr-FR"/>
          </a:p>
        </p:txBody>
      </p:sp>
    </p:spTree>
    <p:extLst>
      <p:ext uri="{BB962C8B-B14F-4D97-AF65-F5344CB8AC3E}">
        <p14:creationId xmlns:p14="http://schemas.microsoft.com/office/powerpoint/2010/main" val="17001734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google.fr/imgres?imgurl=http://www.lpbaudelaire.fr/wp-content/uploads/communication-entreprise.jpg&amp;imgrefurl=http://www.lpbaudelaire.fr/forum-entreprises/communication-entreprise/&amp;docid=TXJvauMlRY2FsM&amp;tbnid=eENVfTGI0ZfMIM:&amp;vet=10ahUKEwjhvpmtobPdAhUpyYUKHc2LDrkQMwg5KAkwCQ..i&amp;w=1024&amp;h=655&amp;bih=651&amp;biw=1366&amp;q=communication%20entreprise&amp;ved=0ahUKEwjhvpmtobPdAhUpyYUKHc2LDrkQMwg5KAkwCQ&amp;iact=mrc&amp;uact=8" TargetMode="External"/><Relationship Id="rId7" Type="http://schemas.openxmlformats.org/officeDocument/2006/relationships/image" Target="../media/image3.jp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hyperlink" Target="http://www.accedperformances.com/" TargetMode="External"/><Relationship Id="rId5" Type="http://schemas.openxmlformats.org/officeDocument/2006/relationships/hyperlink" Target="mailto:contact@accedperformances.fr" TargetMode="Externa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E85A731-9A25-472F-83CE-4300D053049A}"/>
              </a:ext>
            </a:extLst>
          </p:cNvPr>
          <p:cNvSpPr>
            <a:spLocks noGrp="1"/>
          </p:cNvSpPr>
          <p:nvPr>
            <p:ph type="title"/>
          </p:nvPr>
        </p:nvSpPr>
        <p:spPr>
          <a:xfrm>
            <a:off x="468923" y="2031815"/>
            <a:ext cx="5915025" cy="675176"/>
          </a:xfrm>
          <a:solidFill>
            <a:schemeClr val="accent1"/>
          </a:solidFill>
        </p:spPr>
        <p:txBody>
          <a:bodyPr>
            <a:normAutofit/>
          </a:bodyPr>
          <a:lstStyle/>
          <a:p>
            <a:pPr algn="ctr"/>
            <a:r>
              <a:rPr lang="fr-FR" sz="2800" b="1" dirty="0">
                <a:solidFill>
                  <a:schemeClr val="bg1"/>
                </a:solidFill>
                <a:latin typeface="Arial" panose="020B0604020202020204" pitchFamily="34" charset="0"/>
                <a:cs typeface="Arial" panose="020B0604020202020204" pitchFamily="34" charset="0"/>
              </a:rPr>
              <a:t>Développer son impact</a:t>
            </a:r>
          </a:p>
        </p:txBody>
      </p:sp>
      <p:sp>
        <p:nvSpPr>
          <p:cNvPr id="3" name="Espace réservé du contenu 2">
            <a:extLst>
              <a:ext uri="{FF2B5EF4-FFF2-40B4-BE49-F238E27FC236}">
                <a16:creationId xmlns:a16="http://schemas.microsoft.com/office/drawing/2014/main" id="{1FE9B392-C048-41C9-A0AD-B06FAF16947C}"/>
              </a:ext>
            </a:extLst>
          </p:cNvPr>
          <p:cNvSpPr>
            <a:spLocks noGrp="1"/>
          </p:cNvSpPr>
          <p:nvPr>
            <p:ph idx="1"/>
          </p:nvPr>
        </p:nvSpPr>
        <p:spPr>
          <a:xfrm>
            <a:off x="471489" y="2945659"/>
            <a:ext cx="3843837" cy="5280218"/>
          </a:xfrm>
        </p:spPr>
        <p:txBody>
          <a:bodyPr>
            <a:normAutofit lnSpcReduction="10000"/>
          </a:bodyPr>
          <a:lstStyle/>
          <a:p>
            <a:pPr marL="0" indent="0" algn="ctr">
              <a:lnSpc>
                <a:spcPct val="107000"/>
              </a:lnSpc>
              <a:spcBef>
                <a:spcPts val="0"/>
              </a:spcBef>
              <a:buNone/>
            </a:pPr>
            <a:r>
              <a:rPr lang="fr-FR" sz="1200" b="1" dirty="0">
                <a:solidFill>
                  <a:srgbClr val="0070C0"/>
                </a:solidFill>
                <a:effectLst/>
                <a:latin typeface="Arial" panose="020B0604020202020204" pitchFamily="34" charset="0"/>
                <a:ea typeface="Calibri" panose="020F0502020204030204" pitchFamily="34" charset="0"/>
                <a:cs typeface="Arial" panose="020B0604020202020204" pitchFamily="34" charset="0"/>
              </a:rPr>
              <a:t>Objectif :</a:t>
            </a:r>
          </a:p>
          <a:p>
            <a:pPr marL="0" indent="0" algn="ctr">
              <a:lnSpc>
                <a:spcPct val="107000"/>
              </a:lnSpc>
              <a:spcBef>
                <a:spcPts val="0"/>
              </a:spcBef>
              <a:buNone/>
            </a:pPr>
            <a:endParaRPr lang="fr-FR" sz="1000"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p>
            <a:pPr marL="0" indent="0" algn="just">
              <a:lnSpc>
                <a:spcPct val="107000"/>
              </a:lnSpc>
              <a:spcBef>
                <a:spcPts val="0"/>
              </a:spcBef>
              <a:buNone/>
            </a:pPr>
            <a:r>
              <a:rPr lang="fr-FR" sz="1000" dirty="0">
                <a:effectLst/>
                <a:latin typeface="Arial" panose="020B0604020202020204" pitchFamily="34" charset="0"/>
                <a:ea typeface="Calibri" panose="020F0502020204030204" pitchFamily="34" charset="0"/>
                <a:cs typeface="Arial" panose="020B0604020202020204" pitchFamily="34" charset="0"/>
              </a:rPr>
              <a:t>A l’issu de cette formation les participants sont capables de :</a:t>
            </a:r>
          </a:p>
          <a:p>
            <a:pPr algn="just">
              <a:lnSpc>
                <a:spcPct val="107000"/>
              </a:lnSpc>
              <a:spcBef>
                <a:spcPts val="0"/>
              </a:spcBef>
              <a:buClr>
                <a:schemeClr val="accent1"/>
              </a:buClr>
            </a:pPr>
            <a:r>
              <a:rPr lang="fr-FR" sz="1000" dirty="0">
                <a:effectLst/>
                <a:latin typeface="Arial" panose="020B0604020202020204" pitchFamily="34" charset="0"/>
                <a:ea typeface="Calibri" panose="020F0502020204030204" pitchFamily="34" charset="0"/>
                <a:cs typeface="Arial" panose="020B0604020202020204" pitchFamily="34" charset="0"/>
              </a:rPr>
              <a:t>Développer l'esprit d'équipe et l'intelligence collective </a:t>
            </a:r>
          </a:p>
          <a:p>
            <a:pPr algn="just">
              <a:lnSpc>
                <a:spcPct val="107000"/>
              </a:lnSpc>
              <a:spcBef>
                <a:spcPts val="0"/>
              </a:spcBef>
              <a:buClr>
                <a:schemeClr val="accent1"/>
              </a:buClr>
            </a:pPr>
            <a:r>
              <a:rPr lang="fr-FR" sz="1000" dirty="0">
                <a:effectLst/>
                <a:latin typeface="Arial" panose="020B0604020202020204" pitchFamily="34" charset="0"/>
                <a:ea typeface="Calibri" panose="020F0502020204030204" pitchFamily="34" charset="0"/>
                <a:cs typeface="Arial" panose="020B0604020202020204" pitchFamily="34" charset="0"/>
              </a:rPr>
              <a:t>Renforcer leur sentiment d'appartenance à l'entreprise </a:t>
            </a:r>
          </a:p>
          <a:p>
            <a:pPr algn="just">
              <a:lnSpc>
                <a:spcPct val="107000"/>
              </a:lnSpc>
              <a:spcBef>
                <a:spcPts val="0"/>
              </a:spcBef>
              <a:buClr>
                <a:schemeClr val="accent1"/>
              </a:buClr>
            </a:pPr>
            <a:r>
              <a:rPr lang="fr-FR" sz="1000" dirty="0">
                <a:effectLst/>
                <a:latin typeface="Arial" panose="020B0604020202020204" pitchFamily="34" charset="0"/>
                <a:ea typeface="Calibri" panose="020F0502020204030204" pitchFamily="34" charset="0"/>
                <a:cs typeface="Arial" panose="020B0604020202020204" pitchFamily="34" charset="0"/>
              </a:rPr>
              <a:t>Avoir une meilleure perception de leurs collaborateurs </a:t>
            </a:r>
          </a:p>
          <a:p>
            <a:pPr algn="just">
              <a:lnSpc>
                <a:spcPct val="107000"/>
              </a:lnSpc>
              <a:spcBef>
                <a:spcPts val="0"/>
              </a:spcBef>
              <a:buClr>
                <a:schemeClr val="accent1"/>
              </a:buClr>
            </a:pPr>
            <a:r>
              <a:rPr lang="fr-FR" sz="1000" dirty="0">
                <a:effectLst/>
                <a:latin typeface="Arial" panose="020B0604020202020204" pitchFamily="34" charset="0"/>
                <a:ea typeface="Calibri" panose="020F0502020204030204" pitchFamily="34" charset="0"/>
                <a:cs typeface="Arial" panose="020B0604020202020204" pitchFamily="34" charset="0"/>
              </a:rPr>
              <a:t>Mieux se connaître pour mieux interagir au quotidien </a:t>
            </a:r>
          </a:p>
          <a:p>
            <a:pPr algn="just">
              <a:lnSpc>
                <a:spcPct val="107000"/>
              </a:lnSpc>
              <a:spcBef>
                <a:spcPts val="0"/>
              </a:spcBef>
              <a:buClr>
                <a:schemeClr val="accent1"/>
              </a:buClr>
            </a:pPr>
            <a:r>
              <a:rPr lang="fr-FR" sz="1000" dirty="0">
                <a:effectLst/>
                <a:latin typeface="Arial" panose="020B0604020202020204" pitchFamily="34" charset="0"/>
                <a:ea typeface="Calibri" panose="020F0502020204030204" pitchFamily="34" charset="0"/>
                <a:cs typeface="Arial" panose="020B0604020202020204" pitchFamily="34" charset="0"/>
              </a:rPr>
              <a:t>Développer une meilleure communication pour mieux travailler ensemble </a:t>
            </a:r>
          </a:p>
          <a:p>
            <a:pPr algn="just">
              <a:lnSpc>
                <a:spcPct val="107000"/>
              </a:lnSpc>
              <a:spcBef>
                <a:spcPts val="0"/>
              </a:spcBef>
              <a:buClr>
                <a:schemeClr val="accent1"/>
              </a:buClr>
            </a:pPr>
            <a:r>
              <a:rPr lang="fr-FR" sz="1000" dirty="0">
                <a:effectLst/>
                <a:latin typeface="Arial" panose="020B0604020202020204" pitchFamily="34" charset="0"/>
                <a:ea typeface="Calibri" panose="020F0502020204030204" pitchFamily="34" charset="0"/>
                <a:cs typeface="Arial" panose="020B0604020202020204" pitchFamily="34" charset="0"/>
              </a:rPr>
              <a:t>Utiliser leurs émotions pour une communication vivante et assertive. </a:t>
            </a:r>
          </a:p>
          <a:p>
            <a:pPr algn="just">
              <a:spcBef>
                <a:spcPts val="0"/>
              </a:spcBef>
              <a:buClr>
                <a:schemeClr val="accent1"/>
              </a:buClr>
            </a:pPr>
            <a:r>
              <a:rPr lang="fr-FR" sz="1000" dirty="0">
                <a:effectLst/>
                <a:latin typeface="Arial" panose="020B0604020202020204" pitchFamily="34" charset="0"/>
                <a:ea typeface="Calibri" panose="020F0502020204030204" pitchFamily="34" charset="0"/>
                <a:cs typeface="Arial" panose="020B0604020202020204" pitchFamily="34" charset="0"/>
              </a:rPr>
              <a:t>Gagner en affirmation, en charisme et en légitimité pour mieux communiquer </a:t>
            </a:r>
          </a:p>
          <a:p>
            <a:pPr marL="0" indent="0" algn="just">
              <a:spcBef>
                <a:spcPts val="0"/>
              </a:spcBef>
              <a:buNone/>
            </a:pPr>
            <a:endParaRPr lang="fr-FR" sz="800" dirty="0">
              <a:latin typeface="Arial" panose="020B0604020202020204" pitchFamily="34" charset="0"/>
            </a:endParaRPr>
          </a:p>
          <a:p>
            <a:pPr algn="just">
              <a:spcBef>
                <a:spcPts val="0"/>
              </a:spcBef>
            </a:pPr>
            <a:endParaRPr lang="fr-FR" sz="800" dirty="0">
              <a:latin typeface="Arial" panose="020B0604020202020204" pitchFamily="34" charset="0"/>
            </a:endParaRPr>
          </a:p>
          <a:p>
            <a:pPr marL="0" indent="0" algn="ctr">
              <a:lnSpc>
                <a:spcPct val="107000"/>
              </a:lnSpc>
              <a:spcBef>
                <a:spcPts val="0"/>
              </a:spcBef>
              <a:buNone/>
            </a:pPr>
            <a:r>
              <a:rPr lang="fr-FR" sz="1200" b="1" dirty="0">
                <a:solidFill>
                  <a:srgbClr val="0070C0"/>
                </a:solidFill>
                <a:latin typeface="Arial" panose="020B0604020202020204" pitchFamily="34" charset="0"/>
                <a:cs typeface="Arial" panose="020B0604020202020204" pitchFamily="34" charset="0"/>
              </a:rPr>
              <a:t>Contenu de la formation :</a:t>
            </a:r>
          </a:p>
          <a:p>
            <a:pPr marL="0" indent="0" algn="ctr">
              <a:lnSpc>
                <a:spcPct val="107000"/>
              </a:lnSpc>
              <a:spcBef>
                <a:spcPts val="0"/>
              </a:spcBef>
              <a:buNone/>
            </a:pPr>
            <a:endParaRPr lang="fr-FR" sz="1000" b="1" dirty="0">
              <a:solidFill>
                <a:srgbClr val="0070C0"/>
              </a:solidFill>
              <a:latin typeface="Arial" panose="020B0604020202020204" pitchFamily="34" charset="0"/>
              <a:cs typeface="Arial" panose="020B0604020202020204" pitchFamily="34" charset="0"/>
            </a:endParaRPr>
          </a:p>
          <a:p>
            <a:pPr marL="0" indent="0" algn="just">
              <a:lnSpc>
                <a:spcPct val="107000"/>
              </a:lnSpc>
              <a:spcBef>
                <a:spcPts val="0"/>
              </a:spcBef>
              <a:buNone/>
            </a:pPr>
            <a:r>
              <a:rPr lang="fr-FR" sz="1000" dirty="0">
                <a:latin typeface="Arial" panose="020B0604020202020204" pitchFamily="34" charset="0"/>
              </a:rPr>
              <a:t>La formation se passera dans un espace modulable sans vidéo projecteur (pas de slides).</a:t>
            </a:r>
          </a:p>
          <a:p>
            <a:pPr marL="0" indent="0" algn="just">
              <a:lnSpc>
                <a:spcPct val="107000"/>
              </a:lnSpc>
              <a:spcBef>
                <a:spcPts val="0"/>
              </a:spcBef>
              <a:buNone/>
            </a:pPr>
            <a:r>
              <a:rPr lang="fr-FR" sz="1000" dirty="0">
                <a:latin typeface="Arial" panose="020B0604020202020204" pitchFamily="34" charset="0"/>
              </a:rPr>
              <a:t>Il s’agira de mises en situations.</a:t>
            </a:r>
          </a:p>
          <a:p>
            <a:pPr marL="0" indent="0" algn="just">
              <a:lnSpc>
                <a:spcPct val="107000"/>
              </a:lnSpc>
              <a:spcBef>
                <a:spcPts val="0"/>
              </a:spcBef>
              <a:buNone/>
            </a:pPr>
            <a:r>
              <a:rPr lang="fr-FR" sz="1000" dirty="0">
                <a:latin typeface="Arial" panose="020B0604020202020204" pitchFamily="34" charset="0"/>
              </a:rPr>
              <a:t>Les mises en situations se feront parfois par 2 mais le plus souvent seul face au groupe.</a:t>
            </a:r>
          </a:p>
          <a:p>
            <a:pPr marL="0" indent="0" algn="just">
              <a:lnSpc>
                <a:spcPct val="107000"/>
              </a:lnSpc>
              <a:spcBef>
                <a:spcPts val="0"/>
              </a:spcBef>
              <a:buNone/>
            </a:pPr>
            <a:r>
              <a:rPr lang="fr-FR" sz="1000" dirty="0">
                <a:latin typeface="Arial" panose="020B0604020202020204" pitchFamily="34" charset="0"/>
              </a:rPr>
              <a:t>Ce qui aura pour effet de permettre aux stagiaires de s’affranchir peu à peu du regard du groupe et d’envisager plus librement de nouvelles postures en communication.</a:t>
            </a:r>
          </a:p>
          <a:p>
            <a:pPr marL="0" indent="0" algn="just">
              <a:lnSpc>
                <a:spcPct val="107000"/>
              </a:lnSpc>
              <a:spcBef>
                <a:spcPts val="0"/>
              </a:spcBef>
              <a:buNone/>
            </a:pPr>
            <a:r>
              <a:rPr lang="fr-FR" sz="1000" dirty="0">
                <a:latin typeface="Arial" panose="020B0604020202020204" pitchFamily="34" charset="0"/>
              </a:rPr>
              <a:t> </a:t>
            </a:r>
          </a:p>
          <a:p>
            <a:pPr marL="0" indent="0" algn="just">
              <a:lnSpc>
                <a:spcPct val="107000"/>
              </a:lnSpc>
              <a:spcBef>
                <a:spcPts val="0"/>
              </a:spcBef>
              <a:buNone/>
            </a:pPr>
            <a:r>
              <a:rPr lang="fr-FR" sz="1000" dirty="0">
                <a:latin typeface="Arial" panose="020B0604020202020204" pitchFamily="34" charset="0"/>
              </a:rPr>
              <a:t>Cette formation a pour exigence de proposer un regard personnalisé sur chaque stagiaire et de permettre, grâce à l’apport du groupe, d’identifier pour chacun, les atouts et les axes d’améliorations.</a:t>
            </a:r>
          </a:p>
          <a:p>
            <a:pPr marL="0" indent="0" algn="just">
              <a:lnSpc>
                <a:spcPct val="107000"/>
              </a:lnSpc>
              <a:spcBef>
                <a:spcPts val="0"/>
              </a:spcBef>
              <a:buNone/>
            </a:pPr>
            <a:r>
              <a:rPr lang="fr-FR" sz="1000" dirty="0">
                <a:latin typeface="Arial" panose="020B0604020202020204" pitchFamily="34" charset="0"/>
              </a:rPr>
              <a:t> </a:t>
            </a:r>
          </a:p>
          <a:p>
            <a:pPr marL="0" indent="0" algn="just">
              <a:lnSpc>
                <a:spcPct val="107000"/>
              </a:lnSpc>
              <a:spcBef>
                <a:spcPts val="0"/>
              </a:spcBef>
              <a:buNone/>
            </a:pPr>
            <a:r>
              <a:rPr lang="fr-FR" sz="1000" dirty="0">
                <a:latin typeface="Arial" panose="020B0604020202020204" pitchFamily="34" charset="0"/>
              </a:rPr>
              <a:t>Le stagiaire repartira de la formation avec un petit livret dans lequel ses points forts et ses axes d’améliorations seront consignés.</a:t>
            </a:r>
          </a:p>
          <a:p>
            <a:pPr marL="0" indent="0" algn="just">
              <a:spcBef>
                <a:spcPts val="0"/>
              </a:spcBef>
              <a:buNone/>
            </a:pPr>
            <a:endParaRPr lang="fr-FR" sz="800" dirty="0">
              <a:latin typeface="Arial" panose="020B0604020202020204" pitchFamily="34" charset="0"/>
            </a:endParaRPr>
          </a:p>
          <a:p>
            <a:pPr marL="0" indent="0" algn="just">
              <a:spcBef>
                <a:spcPts val="0"/>
              </a:spcBef>
              <a:buNone/>
            </a:pPr>
            <a:endParaRPr lang="fr-FR" sz="800" dirty="0">
              <a:latin typeface="Arial" panose="020B0604020202020204" pitchFamily="34" charset="0"/>
            </a:endParaRPr>
          </a:p>
          <a:p>
            <a:pPr marL="0" indent="0" algn="just">
              <a:spcBef>
                <a:spcPts val="0"/>
              </a:spcBef>
              <a:buNone/>
            </a:pPr>
            <a:endParaRPr lang="fr-FR" sz="800" dirty="0">
              <a:latin typeface="Arial" panose="020B0604020202020204" pitchFamily="34" charset="0"/>
            </a:endParaRPr>
          </a:p>
          <a:p>
            <a:pPr marL="0" indent="0" algn="just">
              <a:spcBef>
                <a:spcPts val="0"/>
              </a:spcBef>
              <a:buNone/>
            </a:pPr>
            <a:endParaRPr lang="fr-FR" sz="800" dirty="0">
              <a:latin typeface="Arial" panose="020B0604020202020204" pitchFamily="34" charset="0"/>
            </a:endParaRPr>
          </a:p>
          <a:p>
            <a:pPr marL="0" indent="0">
              <a:spcBef>
                <a:spcPts val="0"/>
              </a:spcBef>
              <a:buNone/>
            </a:pPr>
            <a:endParaRPr lang="fr-FR" sz="600" dirty="0">
              <a:latin typeface="Arial" panose="020B0604020202020204" pitchFamily="34" charset="0"/>
            </a:endParaRPr>
          </a:p>
        </p:txBody>
      </p:sp>
      <p:pic>
        <p:nvPicPr>
          <p:cNvPr id="4" name="Espace réservé du contenu 12">
            <a:extLst>
              <a:ext uri="{FF2B5EF4-FFF2-40B4-BE49-F238E27FC236}">
                <a16:creationId xmlns:a16="http://schemas.microsoft.com/office/drawing/2014/main" id="{24515FB2-4173-4085-A379-78278B1816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8923" y="788913"/>
            <a:ext cx="1577086" cy="1115294"/>
          </a:xfrm>
          <a:prstGeom prst="rect">
            <a:avLst/>
          </a:prstGeom>
        </p:spPr>
      </p:pic>
      <p:pic>
        <p:nvPicPr>
          <p:cNvPr id="5" name="Image 4" descr="C:\Users\Stephanie\AppData\Local\Microsoft\Windows\INetCache\Content.MSO\B21C2AA7.tmp">
            <a:hlinkClick r:id="rId3"/>
            <a:extLst>
              <a:ext uri="{FF2B5EF4-FFF2-40B4-BE49-F238E27FC236}">
                <a16:creationId xmlns:a16="http://schemas.microsoft.com/office/drawing/2014/main" id="{5C0FB6FD-8A68-4411-8A2F-0B398036B1EE}"/>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4561266" y="851856"/>
            <a:ext cx="1502742" cy="988396"/>
          </a:xfrm>
          <a:prstGeom prst="rect">
            <a:avLst/>
          </a:prstGeom>
          <a:noFill/>
          <a:ln>
            <a:noFill/>
          </a:ln>
        </p:spPr>
      </p:pic>
      <p:graphicFrame>
        <p:nvGraphicFramePr>
          <p:cNvPr id="9" name="Tableau 9">
            <a:extLst>
              <a:ext uri="{FF2B5EF4-FFF2-40B4-BE49-F238E27FC236}">
                <a16:creationId xmlns:a16="http://schemas.microsoft.com/office/drawing/2014/main" id="{7F85BE34-3C4C-472B-B05E-BA6FAD02EC25}"/>
              </a:ext>
            </a:extLst>
          </p:cNvPr>
          <p:cNvGraphicFramePr>
            <a:graphicFrameLocks noGrp="1"/>
          </p:cNvGraphicFramePr>
          <p:nvPr>
            <p:extLst>
              <p:ext uri="{D42A27DB-BD31-4B8C-83A1-F6EECF244321}">
                <p14:modId xmlns:p14="http://schemas.microsoft.com/office/powerpoint/2010/main" val="1579416119"/>
              </p:ext>
            </p:extLst>
          </p:nvPr>
        </p:nvGraphicFramePr>
        <p:xfrm>
          <a:off x="4512287" y="3273412"/>
          <a:ext cx="1871661" cy="4968240"/>
        </p:xfrm>
        <a:graphic>
          <a:graphicData uri="http://schemas.openxmlformats.org/drawingml/2006/table">
            <a:tbl>
              <a:tblPr firstRow="1" bandRow="1">
                <a:tableStyleId>{5C22544A-7EE6-4342-B048-85BDC9FD1C3A}</a:tableStyleId>
              </a:tblPr>
              <a:tblGrid>
                <a:gridCol w="1871661">
                  <a:extLst>
                    <a:ext uri="{9D8B030D-6E8A-4147-A177-3AD203B41FA5}">
                      <a16:colId xmlns:a16="http://schemas.microsoft.com/office/drawing/2014/main" val="227584424"/>
                    </a:ext>
                  </a:extLst>
                </a:gridCol>
              </a:tblGrid>
              <a:tr h="370840">
                <a:tc>
                  <a:txBody>
                    <a:bodyPr/>
                    <a:lstStyle/>
                    <a:p>
                      <a:pPr algn="ctr"/>
                      <a:r>
                        <a:rPr lang="fr-FR" sz="1200" dirty="0">
                          <a:latin typeface="Arial" panose="020B0604020202020204" pitchFamily="34" charset="0"/>
                          <a:cs typeface="Arial" panose="020B0604020202020204" pitchFamily="34" charset="0"/>
                        </a:rPr>
                        <a:t>Durée</a:t>
                      </a:r>
                      <a:r>
                        <a:rPr lang="fr-FR" dirty="0"/>
                        <a:t> &amp; prix</a:t>
                      </a:r>
                    </a:p>
                  </a:txBody>
                  <a:tcPr>
                    <a:solidFill>
                      <a:schemeClr val="accent1"/>
                    </a:solidFill>
                  </a:tcPr>
                </a:tc>
                <a:extLst>
                  <a:ext uri="{0D108BD9-81ED-4DB2-BD59-A6C34878D82A}">
                    <a16:rowId xmlns:a16="http://schemas.microsoft.com/office/drawing/2014/main" val="1711256851"/>
                  </a:ext>
                </a:extLst>
              </a:tr>
              <a:tr h="370840">
                <a:tc>
                  <a:txBody>
                    <a:bodyPr/>
                    <a:lstStyle/>
                    <a:p>
                      <a:pPr algn="ctr"/>
                      <a:r>
                        <a:rPr lang="fr-FR" sz="1000" dirty="0">
                          <a:latin typeface="+mn-lt"/>
                        </a:rPr>
                        <a:t>1 à 2 jours – journée de7 heures</a:t>
                      </a:r>
                    </a:p>
                    <a:p>
                      <a:pPr algn="ctr"/>
                      <a:r>
                        <a:rPr lang="fr-FR" sz="1000" dirty="0">
                          <a:latin typeface="+mn-lt"/>
                        </a:rPr>
                        <a:t>Nous contacter</a:t>
                      </a:r>
                    </a:p>
                  </a:txBody>
                  <a:tcPr>
                    <a:solidFill>
                      <a:schemeClr val="bg1"/>
                    </a:solidFill>
                  </a:tcPr>
                </a:tc>
                <a:extLst>
                  <a:ext uri="{0D108BD9-81ED-4DB2-BD59-A6C34878D82A}">
                    <a16:rowId xmlns:a16="http://schemas.microsoft.com/office/drawing/2014/main" val="2180394845"/>
                  </a:ext>
                </a:extLst>
              </a:tr>
              <a:tr h="370840">
                <a:tc>
                  <a:txBody>
                    <a:bodyPr/>
                    <a:lstStyle/>
                    <a:p>
                      <a:pPr algn="ctr"/>
                      <a:r>
                        <a:rPr lang="fr-FR" sz="1200" b="1" kern="1200" dirty="0">
                          <a:solidFill>
                            <a:schemeClr val="lt1"/>
                          </a:solidFill>
                          <a:latin typeface="Arial" panose="020B0604020202020204" pitchFamily="34" charset="0"/>
                          <a:ea typeface="+mn-ea"/>
                          <a:cs typeface="Arial" panose="020B0604020202020204" pitchFamily="34" charset="0"/>
                        </a:rPr>
                        <a:t>Modalités et délais d’accès</a:t>
                      </a:r>
                    </a:p>
                  </a:txBody>
                  <a:tcPr>
                    <a:solidFill>
                      <a:schemeClr val="accent1"/>
                    </a:solidFill>
                  </a:tcPr>
                </a:tc>
                <a:extLst>
                  <a:ext uri="{0D108BD9-81ED-4DB2-BD59-A6C34878D82A}">
                    <a16:rowId xmlns:a16="http://schemas.microsoft.com/office/drawing/2014/main" val="771322558"/>
                  </a:ext>
                </a:extLst>
              </a:tr>
              <a:tr h="370840">
                <a:tc>
                  <a:txBody>
                    <a:bodyPr/>
                    <a:lstStyle/>
                    <a:p>
                      <a:pPr algn="ctr"/>
                      <a:r>
                        <a:rPr lang="fr-FR" sz="1000" kern="1200" dirty="0">
                          <a:solidFill>
                            <a:schemeClr val="dk1"/>
                          </a:solidFill>
                          <a:latin typeface="+mn-lt"/>
                          <a:ea typeface="+mn-ea"/>
                          <a:cs typeface="+mn-cs"/>
                        </a:rPr>
                        <a:t>Formation en présentiel </a:t>
                      </a:r>
                      <a:r>
                        <a:rPr lang="fr-FR" sz="1000" kern="1200">
                          <a:solidFill>
                            <a:schemeClr val="dk1"/>
                          </a:solidFill>
                          <a:latin typeface="+mn-lt"/>
                          <a:ea typeface="+mn-ea"/>
                          <a:cs typeface="+mn-cs"/>
                        </a:rPr>
                        <a:t>ou distanciel</a:t>
                      </a:r>
                      <a:endParaRPr lang="fr-FR" sz="1000" kern="1200" dirty="0">
                        <a:solidFill>
                          <a:schemeClr val="dk1"/>
                        </a:solidFill>
                        <a:latin typeface="+mn-lt"/>
                        <a:ea typeface="+mn-ea"/>
                        <a:cs typeface="+mn-cs"/>
                      </a:endParaRPr>
                    </a:p>
                    <a:p>
                      <a:pPr algn="ctr"/>
                      <a:r>
                        <a:rPr lang="fr-FR" sz="1000" kern="1200" dirty="0">
                          <a:solidFill>
                            <a:schemeClr val="dk1"/>
                          </a:solidFill>
                          <a:latin typeface="+mn-lt"/>
                          <a:ea typeface="+mn-ea"/>
                          <a:cs typeface="+mn-cs"/>
                        </a:rPr>
                        <a:t>Nous contacter</a:t>
                      </a:r>
                    </a:p>
                  </a:txBody>
                  <a:tcPr>
                    <a:solidFill>
                      <a:schemeClr val="bg1"/>
                    </a:solidFill>
                  </a:tcPr>
                </a:tc>
                <a:extLst>
                  <a:ext uri="{0D108BD9-81ED-4DB2-BD59-A6C34878D82A}">
                    <a16:rowId xmlns:a16="http://schemas.microsoft.com/office/drawing/2014/main" val="3052963454"/>
                  </a:ext>
                </a:extLst>
              </a:tr>
              <a:tr h="370840">
                <a:tc>
                  <a:txBody>
                    <a:bodyPr/>
                    <a:lstStyle/>
                    <a:p>
                      <a:pPr algn="ctr"/>
                      <a:r>
                        <a:rPr lang="fr-FR" sz="1200" b="1" kern="1200" dirty="0">
                          <a:solidFill>
                            <a:schemeClr val="lt1"/>
                          </a:solidFill>
                          <a:latin typeface="Arial" panose="020B0604020202020204" pitchFamily="34" charset="0"/>
                          <a:ea typeface="+mn-ea"/>
                          <a:cs typeface="Arial" panose="020B0604020202020204" pitchFamily="34" charset="0"/>
                        </a:rPr>
                        <a:t>Public visé</a:t>
                      </a:r>
                    </a:p>
                  </a:txBody>
                  <a:tcPr>
                    <a:solidFill>
                      <a:schemeClr val="accent1"/>
                    </a:solidFill>
                  </a:tcPr>
                </a:tc>
                <a:extLst>
                  <a:ext uri="{0D108BD9-81ED-4DB2-BD59-A6C34878D82A}">
                    <a16:rowId xmlns:a16="http://schemas.microsoft.com/office/drawing/2014/main" val="1270458598"/>
                  </a:ext>
                </a:extLst>
              </a:tr>
              <a:tr h="370840">
                <a:tc>
                  <a:txBody>
                    <a:bodyPr/>
                    <a:lstStyle/>
                    <a:p>
                      <a:pPr algn="ctr"/>
                      <a:r>
                        <a:rPr lang="fr-FR" sz="1000" kern="1200" dirty="0">
                          <a:solidFill>
                            <a:schemeClr val="dk1"/>
                          </a:solidFill>
                          <a:effectLst/>
                          <a:latin typeface="Arial" panose="020B0604020202020204" pitchFamily="34" charset="0"/>
                          <a:ea typeface="+mn-ea"/>
                          <a:cs typeface="Arial" panose="020B0604020202020204" pitchFamily="34" charset="0"/>
                        </a:rPr>
                        <a:t>Manager et encadrant de proximité </a:t>
                      </a:r>
                      <a:endParaRPr lang="fr-FR" sz="1000" dirty="0">
                        <a:latin typeface="Arial" panose="020B0604020202020204" pitchFamily="34" charset="0"/>
                        <a:cs typeface="Arial" panose="020B0604020202020204" pitchFamily="34" charset="0"/>
                      </a:endParaRPr>
                    </a:p>
                  </a:txBody>
                  <a:tcPr>
                    <a:solidFill>
                      <a:schemeClr val="bg1"/>
                    </a:solidFill>
                  </a:tcPr>
                </a:tc>
                <a:extLst>
                  <a:ext uri="{0D108BD9-81ED-4DB2-BD59-A6C34878D82A}">
                    <a16:rowId xmlns:a16="http://schemas.microsoft.com/office/drawing/2014/main" val="2482214745"/>
                  </a:ext>
                </a:extLst>
              </a:tr>
              <a:tr h="370840">
                <a:tc>
                  <a:txBody>
                    <a:bodyPr/>
                    <a:lstStyle/>
                    <a:p>
                      <a:pPr algn="ctr"/>
                      <a:r>
                        <a:rPr lang="fr-FR" sz="1200" b="1" kern="1200" dirty="0">
                          <a:solidFill>
                            <a:schemeClr val="lt1"/>
                          </a:solidFill>
                          <a:latin typeface="Arial" panose="020B0604020202020204" pitchFamily="34" charset="0"/>
                          <a:ea typeface="+mn-ea"/>
                          <a:cs typeface="Arial" panose="020B0604020202020204" pitchFamily="34" charset="0"/>
                        </a:rPr>
                        <a:t>Prérequis</a:t>
                      </a:r>
                    </a:p>
                  </a:txBody>
                  <a:tcPr>
                    <a:solidFill>
                      <a:schemeClr val="accent1"/>
                    </a:solidFill>
                  </a:tcPr>
                </a:tc>
                <a:extLst>
                  <a:ext uri="{0D108BD9-81ED-4DB2-BD59-A6C34878D82A}">
                    <a16:rowId xmlns:a16="http://schemas.microsoft.com/office/drawing/2014/main" val="1589639937"/>
                  </a:ext>
                </a:extLst>
              </a:tr>
              <a:tr h="370840">
                <a:tc>
                  <a:txBody>
                    <a:bodyPr/>
                    <a:lstStyle/>
                    <a:p>
                      <a:pPr algn="ctr"/>
                      <a:r>
                        <a:rPr lang="fr-FR" sz="1000" kern="1200" dirty="0">
                          <a:solidFill>
                            <a:schemeClr val="dk1"/>
                          </a:solidFill>
                          <a:effectLst/>
                          <a:latin typeface="Arial" panose="020B0604020202020204" pitchFamily="34" charset="0"/>
                          <a:ea typeface="+mn-ea"/>
                          <a:cs typeface="Arial" panose="020B0604020202020204" pitchFamily="34" charset="0"/>
                        </a:rPr>
                        <a:t>Cette formation ne nécessite pas de prérequis</a:t>
                      </a:r>
                    </a:p>
                  </a:txBody>
                  <a:tcPr>
                    <a:solidFill>
                      <a:schemeClr val="bg1"/>
                    </a:solidFill>
                  </a:tcPr>
                </a:tc>
                <a:extLst>
                  <a:ext uri="{0D108BD9-81ED-4DB2-BD59-A6C34878D82A}">
                    <a16:rowId xmlns:a16="http://schemas.microsoft.com/office/drawing/2014/main" val="1704752406"/>
                  </a:ext>
                </a:extLst>
              </a:tr>
              <a:tr h="370840">
                <a:tc>
                  <a:txBody>
                    <a:bodyPr/>
                    <a:lstStyle/>
                    <a:p>
                      <a:pPr algn="ctr"/>
                      <a:r>
                        <a:rPr lang="fr-FR" sz="1200" b="1" kern="1200" dirty="0">
                          <a:solidFill>
                            <a:schemeClr val="lt1"/>
                          </a:solidFill>
                          <a:latin typeface="Arial" panose="020B0604020202020204" pitchFamily="34" charset="0"/>
                          <a:ea typeface="+mn-ea"/>
                          <a:cs typeface="Arial" panose="020B0604020202020204" pitchFamily="34" charset="0"/>
                        </a:rPr>
                        <a:t>Formateur</a:t>
                      </a:r>
                    </a:p>
                  </a:txBody>
                  <a:tcPr>
                    <a:solidFill>
                      <a:schemeClr val="accent1"/>
                    </a:solidFill>
                  </a:tcPr>
                </a:tc>
                <a:extLst>
                  <a:ext uri="{0D108BD9-81ED-4DB2-BD59-A6C34878D82A}">
                    <a16:rowId xmlns:a16="http://schemas.microsoft.com/office/drawing/2014/main" val="358340417"/>
                  </a:ext>
                </a:extLst>
              </a:tr>
              <a:tr h="370840">
                <a:tc>
                  <a:txBody>
                    <a:bodyPr/>
                    <a:lstStyle/>
                    <a:p>
                      <a:pPr algn="ctr"/>
                      <a:r>
                        <a:rPr lang="fr-FR" sz="1000" kern="1200" dirty="0">
                          <a:solidFill>
                            <a:schemeClr val="dk1"/>
                          </a:solidFill>
                          <a:effectLst/>
                          <a:latin typeface="Arial" panose="020B0604020202020204" pitchFamily="34" charset="0"/>
                          <a:ea typeface="+mn-ea"/>
                          <a:cs typeface="Arial" panose="020B0604020202020204" pitchFamily="34" charset="0"/>
                        </a:rPr>
                        <a:t>Jean-Louis CASSARINO</a:t>
                      </a:r>
                    </a:p>
                  </a:txBody>
                  <a:tcPr>
                    <a:solidFill>
                      <a:schemeClr val="bg1"/>
                    </a:solidFill>
                  </a:tcPr>
                </a:tc>
                <a:extLst>
                  <a:ext uri="{0D108BD9-81ED-4DB2-BD59-A6C34878D82A}">
                    <a16:rowId xmlns:a16="http://schemas.microsoft.com/office/drawing/2014/main" val="2433940632"/>
                  </a:ext>
                </a:extLst>
              </a:tr>
              <a:tr h="370840">
                <a:tc>
                  <a:txBody>
                    <a:bodyPr/>
                    <a:lstStyle/>
                    <a:p>
                      <a:pPr algn="ctr"/>
                      <a:r>
                        <a:rPr lang="fr-FR" sz="1200" b="1" kern="1200" dirty="0">
                          <a:solidFill>
                            <a:schemeClr val="lt1"/>
                          </a:solidFill>
                          <a:latin typeface="Arial" panose="020B0604020202020204" pitchFamily="34" charset="0"/>
                          <a:ea typeface="+mn-ea"/>
                          <a:cs typeface="Arial" panose="020B0604020202020204" pitchFamily="34" charset="0"/>
                        </a:rPr>
                        <a:t>Accessibilité</a:t>
                      </a:r>
                    </a:p>
                  </a:txBody>
                  <a:tcPr>
                    <a:solidFill>
                      <a:schemeClr val="accent1"/>
                    </a:solidFill>
                  </a:tcPr>
                </a:tc>
                <a:extLst>
                  <a:ext uri="{0D108BD9-81ED-4DB2-BD59-A6C34878D82A}">
                    <a16:rowId xmlns:a16="http://schemas.microsoft.com/office/drawing/2014/main" val="827610496"/>
                  </a:ext>
                </a:extLst>
              </a:tr>
              <a:tr h="370840">
                <a:tc>
                  <a:txBody>
                    <a:bodyPr/>
                    <a:lstStyle/>
                    <a:p>
                      <a:pPr algn="ctr"/>
                      <a:r>
                        <a:rPr lang="fr-FR" sz="1000" kern="1200" dirty="0">
                          <a:solidFill>
                            <a:schemeClr val="dk1"/>
                          </a:solidFill>
                          <a:effectLst/>
                          <a:latin typeface="Arial" panose="020B0604020202020204" pitchFamily="34" charset="0"/>
                          <a:ea typeface="+mn-ea"/>
                          <a:cs typeface="Arial" panose="020B0604020202020204" pitchFamily="34" charset="0"/>
                        </a:rPr>
                        <a:t>Cette formation peut s’adresser aux personnes en situation de handicap</a:t>
                      </a:r>
                    </a:p>
                  </a:txBody>
                  <a:tcPr>
                    <a:solidFill>
                      <a:schemeClr val="bg1"/>
                    </a:solidFill>
                  </a:tcPr>
                </a:tc>
                <a:extLst>
                  <a:ext uri="{0D108BD9-81ED-4DB2-BD59-A6C34878D82A}">
                    <a16:rowId xmlns:a16="http://schemas.microsoft.com/office/drawing/2014/main" val="2628694215"/>
                  </a:ext>
                </a:extLst>
              </a:tr>
            </a:tbl>
          </a:graphicData>
        </a:graphic>
      </p:graphicFrame>
      <p:sp>
        <p:nvSpPr>
          <p:cNvPr id="10" name="ZoneTexte 9">
            <a:extLst>
              <a:ext uri="{FF2B5EF4-FFF2-40B4-BE49-F238E27FC236}">
                <a16:creationId xmlns:a16="http://schemas.microsoft.com/office/drawing/2014/main" id="{1A271C10-85DF-4549-9841-B15255A63A22}"/>
              </a:ext>
            </a:extLst>
          </p:cNvPr>
          <p:cNvSpPr txBox="1"/>
          <p:nvPr/>
        </p:nvSpPr>
        <p:spPr>
          <a:xfrm>
            <a:off x="428929" y="10695201"/>
            <a:ext cx="5918483" cy="707886"/>
          </a:xfrm>
          <a:prstGeom prst="rect">
            <a:avLst/>
          </a:prstGeom>
          <a:noFill/>
        </p:spPr>
        <p:txBody>
          <a:bodyPr wrap="square" rtlCol="0">
            <a:spAutoFit/>
          </a:bodyPr>
          <a:lstStyle/>
          <a:p>
            <a:pPr algn="ctr"/>
            <a:r>
              <a:rPr lang="fr-FR" sz="800" i="1" dirty="0">
                <a:solidFill>
                  <a:schemeClr val="accent1">
                    <a:lumMod val="40000"/>
                    <a:lumOff val="60000"/>
                  </a:schemeClr>
                </a:solidFill>
                <a:latin typeface="Arial" panose="020B0604020202020204" pitchFamily="34" charset="0"/>
                <a:cs typeface="Arial" panose="020B0604020202020204" pitchFamily="34" charset="0"/>
              </a:rPr>
              <a:t>Acced’Performances SASU – 4-6, Rue des Chauffours – CS70006 – 95095 CERGY</a:t>
            </a:r>
          </a:p>
          <a:p>
            <a:pPr algn="ctr"/>
            <a:r>
              <a:rPr lang="fr-FR" sz="800" i="1" dirty="0">
                <a:solidFill>
                  <a:schemeClr val="accent1">
                    <a:lumMod val="40000"/>
                    <a:lumOff val="60000"/>
                  </a:schemeClr>
                </a:solidFill>
                <a:latin typeface="Arial" panose="020B0604020202020204" pitchFamily="34" charset="0"/>
                <a:cs typeface="Arial" panose="020B0604020202020204" pitchFamily="34" charset="0"/>
              </a:rPr>
              <a:t>Tel: 01.34.46.97.14. / 06.24.73.41.21. e-mail: </a:t>
            </a:r>
            <a:r>
              <a:rPr lang="fr-FR" sz="800" i="1" dirty="0">
                <a:solidFill>
                  <a:schemeClr val="accent1">
                    <a:lumMod val="40000"/>
                    <a:lumOff val="60000"/>
                  </a:schemeClr>
                </a:solidFill>
                <a:latin typeface="Arial" panose="020B0604020202020204" pitchFamily="34" charset="0"/>
                <a:cs typeface="Arial" panose="020B0604020202020204" pitchFamily="34" charset="0"/>
                <a:hlinkClick r:id="rId5"/>
              </a:rPr>
              <a:t>contact@accedperformances.fr</a:t>
            </a:r>
            <a:endParaRPr lang="fr-FR" sz="800" i="1" dirty="0">
              <a:solidFill>
                <a:schemeClr val="accent1">
                  <a:lumMod val="40000"/>
                  <a:lumOff val="60000"/>
                </a:schemeClr>
              </a:solidFill>
              <a:latin typeface="Arial" panose="020B0604020202020204" pitchFamily="34" charset="0"/>
              <a:cs typeface="Arial" panose="020B0604020202020204" pitchFamily="34" charset="0"/>
            </a:endParaRPr>
          </a:p>
          <a:p>
            <a:pPr algn="ctr"/>
            <a:r>
              <a:rPr lang="fr-FR" sz="800" i="1" dirty="0">
                <a:solidFill>
                  <a:schemeClr val="accent1">
                    <a:lumMod val="40000"/>
                    <a:lumOff val="60000"/>
                  </a:schemeClr>
                </a:solidFill>
                <a:latin typeface="Arial" panose="020B0604020202020204" pitchFamily="34" charset="0"/>
                <a:cs typeface="Arial" panose="020B0604020202020204" pitchFamily="34" charset="0"/>
                <a:hlinkClick r:id="rId6"/>
              </a:rPr>
              <a:t>www.accedperformances.com</a:t>
            </a:r>
            <a:endParaRPr lang="fr-FR" sz="800" i="1" dirty="0">
              <a:solidFill>
                <a:schemeClr val="accent1">
                  <a:lumMod val="40000"/>
                  <a:lumOff val="60000"/>
                </a:schemeClr>
              </a:solidFill>
              <a:latin typeface="Arial" panose="020B0604020202020204" pitchFamily="34" charset="0"/>
              <a:cs typeface="Arial" panose="020B0604020202020204" pitchFamily="34" charset="0"/>
            </a:endParaRPr>
          </a:p>
          <a:p>
            <a:pPr algn="ctr"/>
            <a:r>
              <a:rPr lang="fr-FR" sz="800" i="1" dirty="0">
                <a:solidFill>
                  <a:schemeClr val="accent1">
                    <a:lumMod val="40000"/>
                    <a:lumOff val="60000"/>
                  </a:schemeClr>
                </a:solidFill>
                <a:latin typeface="Arial" panose="020B0604020202020204" pitchFamily="34" charset="0"/>
                <a:cs typeface="Arial" panose="020B0604020202020204" pitchFamily="34" charset="0"/>
              </a:rPr>
              <a:t>SIRET: 49425323000036 – Déclaration d’activité: 11950448995</a:t>
            </a:r>
          </a:p>
          <a:p>
            <a:r>
              <a:rPr lang="fr-FR" sz="800" i="1" dirty="0">
                <a:solidFill>
                  <a:schemeClr val="accent1">
                    <a:lumMod val="40000"/>
                    <a:lumOff val="60000"/>
                  </a:schemeClr>
                </a:solidFill>
                <a:latin typeface="HelveticaNeueLT Std"/>
              </a:rPr>
              <a:t> </a:t>
            </a:r>
            <a:r>
              <a:rPr lang="fr-FR" sz="800" i="1" dirty="0">
                <a:solidFill>
                  <a:schemeClr val="accent1">
                    <a:lumMod val="40000"/>
                    <a:lumOff val="60000"/>
                  </a:schemeClr>
                </a:solidFill>
                <a:latin typeface="Arial" panose="020B0604020202020204" pitchFamily="34" charset="0"/>
                <a:cs typeface="Arial" panose="020B0604020202020204" pitchFamily="34" charset="0"/>
              </a:rPr>
              <a:t>maj 11/2022								</a:t>
            </a:r>
          </a:p>
        </p:txBody>
      </p:sp>
      <p:sp>
        <p:nvSpPr>
          <p:cNvPr id="13" name="ZoneTexte 12">
            <a:extLst>
              <a:ext uri="{FF2B5EF4-FFF2-40B4-BE49-F238E27FC236}">
                <a16:creationId xmlns:a16="http://schemas.microsoft.com/office/drawing/2014/main" id="{CC671100-879C-4AC6-9152-0CA42D404FF2}"/>
              </a:ext>
            </a:extLst>
          </p:cNvPr>
          <p:cNvSpPr txBox="1"/>
          <p:nvPr/>
        </p:nvSpPr>
        <p:spPr>
          <a:xfrm>
            <a:off x="443660" y="8017639"/>
            <a:ext cx="5383033" cy="2726516"/>
          </a:xfrm>
          <a:prstGeom prst="rect">
            <a:avLst/>
          </a:prstGeom>
          <a:noFill/>
        </p:spPr>
        <p:txBody>
          <a:bodyPr wrap="square" rtlCol="0">
            <a:spAutoFit/>
          </a:bodyPr>
          <a:lstStyle/>
          <a:p>
            <a:pPr>
              <a:lnSpc>
                <a:spcPct val="107000"/>
              </a:lnSpc>
              <a:spcAft>
                <a:spcPts val="800"/>
              </a:spcAft>
            </a:pPr>
            <a:r>
              <a:rPr lang="fr-FR" sz="1200" b="1" dirty="0">
                <a:solidFill>
                  <a:srgbClr val="0070C0"/>
                </a:solidFill>
                <a:latin typeface="Arial" panose="020B0604020202020204" pitchFamily="34" charset="0"/>
                <a:cs typeface="Arial" panose="020B0604020202020204" pitchFamily="34" charset="0"/>
              </a:rPr>
              <a:t>		Méthode pédagogique :</a:t>
            </a:r>
          </a:p>
          <a:p>
            <a:pPr algn="just">
              <a:lnSpc>
                <a:spcPct val="107000"/>
              </a:lnSpc>
              <a:spcAft>
                <a:spcPts val="800"/>
              </a:spcAft>
            </a:pPr>
            <a:r>
              <a:rPr lang="fr-FR" sz="1000" dirty="0">
                <a:latin typeface="Arial" panose="020B0604020202020204" pitchFamily="34" charset="0"/>
              </a:rPr>
              <a:t>Le participant participera à des exercices créatifs et ludiques issus de la pratique théâtrale et tout en s’appropriant les outils de l’acteur (gestuelle, voix, présence, incarnation, rôle, regard, affirmation, comment faire passer une émotion, un sentiment) s’affranchira peu à peu du regard des autres et de son propre contrôle pour oser être soi et affirmer sa posture de manager.</a:t>
            </a:r>
          </a:p>
          <a:p>
            <a:pPr algn="just">
              <a:lnSpc>
                <a:spcPct val="107000"/>
              </a:lnSpc>
              <a:spcAft>
                <a:spcPts val="800"/>
              </a:spcAft>
            </a:pPr>
            <a:r>
              <a:rPr lang="fr-FR" sz="1000" dirty="0">
                <a:latin typeface="Arial" panose="020B0604020202020204" pitchFamily="34" charset="0"/>
              </a:rPr>
              <a:t>Cette formation a pour exigence de proposer un regard personnaliser et de permettre grâce à une approche originale d’identifier ses atouts et ses axes d’améliorations.</a:t>
            </a:r>
          </a:p>
          <a:p>
            <a:pPr algn="just">
              <a:lnSpc>
                <a:spcPct val="107000"/>
              </a:lnSpc>
              <a:spcAft>
                <a:spcPts val="800"/>
              </a:spcAft>
            </a:pPr>
            <a:r>
              <a:rPr lang="fr-FR" sz="1000" dirty="0">
                <a:latin typeface="Arial" panose="020B0604020202020204" pitchFamily="34" charset="0"/>
              </a:rPr>
              <a:t>La vidéo pourra être utilisée pour renforcer et comprendre certains mécanismes et habitudes du stagiaire.  Et surtout aider à une véritable prise de conscience.</a:t>
            </a:r>
          </a:p>
          <a:p>
            <a:pPr algn="just">
              <a:lnSpc>
                <a:spcPct val="107000"/>
              </a:lnSpc>
              <a:spcAft>
                <a:spcPts val="800"/>
              </a:spcAft>
            </a:pPr>
            <a:r>
              <a:rPr lang="fr-FR" sz="1000" dirty="0">
                <a:latin typeface="Arial" panose="020B0604020202020204" pitchFamily="34" charset="0"/>
              </a:rPr>
              <a:t>Deux axes importants de la communication : Le non verbal et le para verbal</a:t>
            </a:r>
          </a:p>
          <a:p>
            <a:endParaRPr lang="fr-FR" dirty="0"/>
          </a:p>
        </p:txBody>
      </p:sp>
      <p:pic>
        <p:nvPicPr>
          <p:cNvPr id="7" name="Image 6">
            <a:extLst>
              <a:ext uri="{FF2B5EF4-FFF2-40B4-BE49-F238E27FC236}">
                <a16:creationId xmlns:a16="http://schemas.microsoft.com/office/drawing/2014/main" id="{FD932DC5-C69E-44DC-864E-72CA9633A4B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315460" y="10490062"/>
            <a:ext cx="1374231" cy="734801"/>
          </a:xfrm>
          <a:prstGeom prst="rect">
            <a:avLst/>
          </a:prstGeom>
        </p:spPr>
      </p:pic>
      <p:sp>
        <p:nvSpPr>
          <p:cNvPr id="6" name="Rectangle 5">
            <a:extLst>
              <a:ext uri="{FF2B5EF4-FFF2-40B4-BE49-F238E27FC236}">
                <a16:creationId xmlns:a16="http://schemas.microsoft.com/office/drawing/2014/main" id="{FDB212A8-5421-D848-9F51-69EAF6D56164}"/>
              </a:ext>
            </a:extLst>
          </p:cNvPr>
          <p:cNvSpPr/>
          <p:nvPr/>
        </p:nvSpPr>
        <p:spPr>
          <a:xfrm>
            <a:off x="5341784" y="11097689"/>
            <a:ext cx="1266834" cy="48490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600" i="1" dirty="0">
                <a:solidFill>
                  <a:srgbClr val="4472C4"/>
                </a:solidFill>
                <a:effectLst/>
                <a:latin typeface="Arial" panose="020B0604020202020204" pitchFamily="34" charset="0"/>
                <a:ea typeface="Times New Roman" panose="02020603050405020304" pitchFamily="18" charset="0"/>
              </a:rPr>
              <a:t>La certification qualité a été délivrée au titre des actions de formations</a:t>
            </a:r>
            <a:endParaRPr lang="fr-FR" sz="600" dirty="0"/>
          </a:p>
        </p:txBody>
      </p:sp>
    </p:spTree>
    <p:extLst>
      <p:ext uri="{BB962C8B-B14F-4D97-AF65-F5344CB8AC3E}">
        <p14:creationId xmlns:p14="http://schemas.microsoft.com/office/powerpoint/2010/main" val="80038712"/>
      </p:ext>
    </p:extLst>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462</Words>
  <Application>Microsoft Office PowerPoint</Application>
  <PresentationFormat>Grand écran</PresentationFormat>
  <Paragraphs>51</Paragraphs>
  <Slides>1</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vt:i4>
      </vt:variant>
    </vt:vector>
  </HeadingPairs>
  <TitlesOfParts>
    <vt:vector size="6" baseType="lpstr">
      <vt:lpstr>Arial</vt:lpstr>
      <vt:lpstr>Calibri</vt:lpstr>
      <vt:lpstr>Calibri Light</vt:lpstr>
      <vt:lpstr>HelveticaNeueLT Std</vt:lpstr>
      <vt:lpstr>Thème Office</vt:lpstr>
      <vt:lpstr>Développer son impact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Communication managériale</dc:title>
  <dc:creator>Stéphanie Frapsauce</dc:creator>
  <cp:lastModifiedBy>Stéphanie FRAPSAUCE</cp:lastModifiedBy>
  <cp:revision>13</cp:revision>
  <cp:lastPrinted>2021-11-09T10:43:40Z</cp:lastPrinted>
  <dcterms:created xsi:type="dcterms:W3CDTF">2018-09-11T15:02:54Z</dcterms:created>
  <dcterms:modified xsi:type="dcterms:W3CDTF">2024-11-07T15:33:54Z</dcterms:modified>
</cp:coreProperties>
</file>