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6858000" cy="12192000"/>
  <p:notesSz cx="6889750" cy="1002188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3" d="100"/>
          <a:sy n="63" d="100"/>
        </p:scale>
        <p:origin x="348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50782-9FA0-40BA-99CC-31360239EF3F}" type="datetimeFigureOut">
              <a:rPr lang="fr-FR" smtClean="0"/>
              <a:t>27/07/2026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1E93A-3919-4323-9E03-8BD1FCB6B67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802120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50782-9FA0-40BA-99CC-31360239EF3F}" type="datetimeFigureOut">
              <a:rPr lang="fr-FR" smtClean="0"/>
              <a:t>27/07/2026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1E93A-3919-4323-9E03-8BD1FCB6B67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476056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50782-9FA0-40BA-99CC-31360239EF3F}" type="datetimeFigureOut">
              <a:rPr lang="fr-FR" smtClean="0"/>
              <a:t>27/07/2026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1E93A-3919-4323-9E03-8BD1FCB6B67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259193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50782-9FA0-40BA-99CC-31360239EF3F}" type="datetimeFigureOut">
              <a:rPr lang="fr-FR" smtClean="0"/>
              <a:t>27/07/2026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1E93A-3919-4323-9E03-8BD1FCB6B67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14337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50782-9FA0-40BA-99CC-31360239EF3F}" type="datetimeFigureOut">
              <a:rPr lang="fr-FR" smtClean="0"/>
              <a:t>27/07/2026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1E93A-3919-4323-9E03-8BD1FCB6B67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853744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50782-9FA0-40BA-99CC-31360239EF3F}" type="datetimeFigureOut">
              <a:rPr lang="fr-FR" smtClean="0"/>
              <a:t>27/07/2026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1E93A-3919-4323-9E03-8BD1FCB6B67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80801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50782-9FA0-40BA-99CC-31360239EF3F}" type="datetimeFigureOut">
              <a:rPr lang="fr-FR" smtClean="0"/>
              <a:t>27/07/2026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1E93A-3919-4323-9E03-8BD1FCB6B67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77138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50782-9FA0-40BA-99CC-31360239EF3F}" type="datetimeFigureOut">
              <a:rPr lang="fr-FR" smtClean="0"/>
              <a:t>27/07/2026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1E93A-3919-4323-9E03-8BD1FCB6B67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86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50782-9FA0-40BA-99CC-31360239EF3F}" type="datetimeFigureOut">
              <a:rPr lang="fr-FR" smtClean="0"/>
              <a:t>27/07/2026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1E93A-3919-4323-9E03-8BD1FCB6B67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68651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50782-9FA0-40BA-99CC-31360239EF3F}" type="datetimeFigureOut">
              <a:rPr lang="fr-FR" smtClean="0"/>
              <a:t>27/07/2026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1E93A-3919-4323-9E03-8BD1FCB6B67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870457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50782-9FA0-40BA-99CC-31360239EF3F}" type="datetimeFigureOut">
              <a:rPr lang="fr-FR" smtClean="0"/>
              <a:t>27/07/2026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01E93A-3919-4323-9E03-8BD1FCB6B67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855439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150782-9FA0-40BA-99CC-31360239EF3F}" type="datetimeFigureOut">
              <a:rPr lang="fr-FR" smtClean="0"/>
              <a:t>27/07/2026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01E93A-3919-4323-9E03-8BD1FCB6B67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0173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3.png"/><Relationship Id="rId2" Type="http://schemas.openxmlformats.org/officeDocument/2006/relationships/hyperlink" Target="https://www.google.fr/imgres?imgurl=http://www.lpbaudelaire.fr/wp-content/uploads/communication-entreprise.jpg&amp;imgrefurl=http://www.lpbaudelaire.fr/forum-entreprises/communication-entreprise/&amp;docid=TXJvauMlRY2FsM&amp;tbnid=eENVfTGI0ZfMIM:&amp;vet=10ahUKEwjhvpmtobPdAhUpyYUKHc2LDrkQMwg5KAkwCQ..i&amp;w=1024&amp;h=655&amp;bih=651&amp;biw=1366&amp;q=communication%20entreprise&amp;ved=0ahUKEwjhvpmtobPdAhUpyYUKHc2LDrkQMwg5KAkwCQ&amp;iact=mrc&amp;uact=8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g"/><Relationship Id="rId5" Type="http://schemas.openxmlformats.org/officeDocument/2006/relationships/hyperlink" Target="http://www.accedperformances.com/" TargetMode="External"/><Relationship Id="rId4" Type="http://schemas.openxmlformats.org/officeDocument/2006/relationships/hyperlink" Target="mailto:contact@accedperformances.fr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E85A731-9A25-472F-83CE-4300D05304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923" y="2031815"/>
            <a:ext cx="5915025" cy="675176"/>
          </a:xfrm>
          <a:solidFill>
            <a:srgbClr val="002060"/>
          </a:solidFill>
        </p:spPr>
        <p:txBody>
          <a:bodyPr>
            <a:normAutofit/>
          </a:bodyPr>
          <a:lstStyle/>
          <a:p>
            <a:pPr algn="ctr"/>
            <a:r>
              <a:rPr lang="fr-FR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Communication managériale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FE9B392-C048-41C9-A0AD-B06FAF1694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1489" y="2945659"/>
            <a:ext cx="3843837" cy="5280218"/>
          </a:xfrm>
        </p:spPr>
        <p:txBody>
          <a:bodyPr>
            <a:normAutofit lnSpcReduction="10000"/>
          </a:bodyPr>
          <a:lstStyle/>
          <a:p>
            <a:pPr marL="0" indent="0" algn="ctr">
              <a:lnSpc>
                <a:spcPct val="107000"/>
              </a:lnSpc>
              <a:spcBef>
                <a:spcPts val="0"/>
              </a:spcBef>
              <a:buNone/>
            </a:pPr>
            <a:r>
              <a:rPr lang="fr-FR" sz="1200" b="1" dirty="0">
                <a:solidFill>
                  <a:srgbClr val="FF33CC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Objectif :</a:t>
            </a:r>
          </a:p>
          <a:p>
            <a:pPr marL="0" indent="0" algn="ctr">
              <a:lnSpc>
                <a:spcPct val="107000"/>
              </a:lnSpc>
              <a:spcBef>
                <a:spcPts val="0"/>
              </a:spcBef>
              <a:buNone/>
            </a:pPr>
            <a:endParaRPr lang="fr-FR" sz="1000" dirty="0">
              <a:solidFill>
                <a:srgbClr val="0070C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7000"/>
              </a:lnSpc>
              <a:spcBef>
                <a:spcPts val="0"/>
              </a:spcBef>
              <a:buNone/>
            </a:pPr>
            <a:r>
              <a:rPr lang="fr-FR" sz="1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l’issu de cette formation les participants sont capables de :</a:t>
            </a:r>
          </a:p>
          <a:p>
            <a:pPr algn="just">
              <a:lnSpc>
                <a:spcPct val="107000"/>
              </a:lnSpc>
              <a:spcBef>
                <a:spcPts val="0"/>
              </a:spcBef>
              <a:buClr>
                <a:schemeClr val="accent1"/>
              </a:buClr>
            </a:pPr>
            <a:r>
              <a:rPr lang="fr-FR" sz="1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Développer l'esprit d'équipe et l'intelligence collective </a:t>
            </a:r>
          </a:p>
          <a:p>
            <a:pPr algn="just">
              <a:lnSpc>
                <a:spcPct val="107000"/>
              </a:lnSpc>
              <a:spcBef>
                <a:spcPts val="0"/>
              </a:spcBef>
              <a:buClr>
                <a:schemeClr val="accent1"/>
              </a:buClr>
            </a:pPr>
            <a:r>
              <a:rPr lang="fr-FR" sz="1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Renforcer leur sentiment d'appartenance à l'entreprise </a:t>
            </a:r>
          </a:p>
          <a:p>
            <a:pPr algn="just">
              <a:lnSpc>
                <a:spcPct val="107000"/>
              </a:lnSpc>
              <a:spcBef>
                <a:spcPts val="0"/>
              </a:spcBef>
              <a:buClr>
                <a:schemeClr val="accent1"/>
              </a:buClr>
            </a:pPr>
            <a:r>
              <a:rPr lang="fr-FR" sz="1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Avoir une meilleure perception de leurs collaborateurs </a:t>
            </a:r>
          </a:p>
          <a:p>
            <a:pPr algn="just">
              <a:lnSpc>
                <a:spcPct val="107000"/>
              </a:lnSpc>
              <a:spcBef>
                <a:spcPts val="0"/>
              </a:spcBef>
              <a:buClr>
                <a:schemeClr val="accent1"/>
              </a:buClr>
            </a:pPr>
            <a:r>
              <a:rPr lang="fr-FR" sz="1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Mieux se connaître pour mieux interagir au quotidien </a:t>
            </a:r>
          </a:p>
          <a:p>
            <a:pPr algn="just">
              <a:lnSpc>
                <a:spcPct val="107000"/>
              </a:lnSpc>
              <a:spcBef>
                <a:spcPts val="0"/>
              </a:spcBef>
              <a:buClr>
                <a:schemeClr val="accent1"/>
              </a:buClr>
            </a:pPr>
            <a:r>
              <a:rPr lang="fr-FR" sz="1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Développer une meilleure communication pour mieux travailler ensemble </a:t>
            </a:r>
          </a:p>
          <a:p>
            <a:pPr algn="just">
              <a:lnSpc>
                <a:spcPct val="107000"/>
              </a:lnSpc>
              <a:spcBef>
                <a:spcPts val="0"/>
              </a:spcBef>
              <a:buClr>
                <a:schemeClr val="accent1"/>
              </a:buClr>
            </a:pPr>
            <a:r>
              <a:rPr lang="fr-FR" sz="1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Utiliser leurs émotions pour une communication vivante et assertive. </a:t>
            </a:r>
          </a:p>
          <a:p>
            <a:pPr algn="just">
              <a:spcBef>
                <a:spcPts val="0"/>
              </a:spcBef>
              <a:buClr>
                <a:schemeClr val="accent1"/>
              </a:buClr>
            </a:pPr>
            <a:r>
              <a:rPr lang="fr-FR" sz="1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Gagner en affirmation, en charisme et en légitimité pour mieux communiquer </a:t>
            </a:r>
          </a:p>
          <a:p>
            <a:pPr marL="0" indent="0" algn="just">
              <a:spcBef>
                <a:spcPts val="0"/>
              </a:spcBef>
              <a:buNone/>
            </a:pPr>
            <a:endParaRPr lang="fr-FR" sz="800" dirty="0">
              <a:latin typeface="Arial" panose="020B0604020202020204" pitchFamily="34" charset="0"/>
            </a:endParaRPr>
          </a:p>
          <a:p>
            <a:pPr algn="just">
              <a:spcBef>
                <a:spcPts val="0"/>
              </a:spcBef>
            </a:pPr>
            <a:endParaRPr lang="fr-FR" sz="800" dirty="0">
              <a:solidFill>
                <a:srgbClr val="FF33CC"/>
              </a:solidFill>
              <a:latin typeface="Arial" panose="020B0604020202020204" pitchFamily="34" charset="0"/>
            </a:endParaRPr>
          </a:p>
          <a:p>
            <a:pPr marL="0" indent="0" algn="ctr">
              <a:lnSpc>
                <a:spcPct val="107000"/>
              </a:lnSpc>
              <a:spcBef>
                <a:spcPts val="0"/>
              </a:spcBef>
              <a:buNone/>
            </a:pPr>
            <a:r>
              <a:rPr lang="fr-FR" sz="1200" b="1" dirty="0">
                <a:solidFill>
                  <a:srgbClr val="FF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Contenu de la formation :</a:t>
            </a:r>
          </a:p>
          <a:p>
            <a:pPr marL="0" indent="0" algn="ctr">
              <a:lnSpc>
                <a:spcPct val="107000"/>
              </a:lnSpc>
              <a:spcBef>
                <a:spcPts val="0"/>
              </a:spcBef>
              <a:buNone/>
            </a:pPr>
            <a:endParaRPr lang="fr-FR" sz="1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7000"/>
              </a:lnSpc>
              <a:spcBef>
                <a:spcPts val="0"/>
              </a:spcBef>
              <a:buNone/>
            </a:pPr>
            <a:r>
              <a:rPr lang="fr-FR" sz="1000" dirty="0">
                <a:latin typeface="Arial" panose="020B0604020202020204" pitchFamily="34" charset="0"/>
              </a:rPr>
              <a:t>La formation se passera dans un espace modulable sans vidéo projecteur (pas de slides).</a:t>
            </a:r>
          </a:p>
          <a:p>
            <a:pPr marL="0" indent="0" algn="just">
              <a:lnSpc>
                <a:spcPct val="107000"/>
              </a:lnSpc>
              <a:spcBef>
                <a:spcPts val="0"/>
              </a:spcBef>
              <a:buNone/>
            </a:pPr>
            <a:r>
              <a:rPr lang="fr-FR" sz="1000" dirty="0">
                <a:latin typeface="Arial" panose="020B0604020202020204" pitchFamily="34" charset="0"/>
              </a:rPr>
              <a:t>Il s’agira de mises en situations.</a:t>
            </a:r>
          </a:p>
          <a:p>
            <a:pPr marL="0" indent="0" algn="just">
              <a:lnSpc>
                <a:spcPct val="107000"/>
              </a:lnSpc>
              <a:spcBef>
                <a:spcPts val="0"/>
              </a:spcBef>
              <a:buNone/>
            </a:pPr>
            <a:r>
              <a:rPr lang="fr-FR" sz="1000" dirty="0">
                <a:latin typeface="Arial" panose="020B0604020202020204" pitchFamily="34" charset="0"/>
              </a:rPr>
              <a:t>Les mises en situations se feront parfois par 2 mais le plus souvent seul face au groupe.</a:t>
            </a:r>
          </a:p>
          <a:p>
            <a:pPr marL="0" indent="0" algn="just">
              <a:lnSpc>
                <a:spcPct val="107000"/>
              </a:lnSpc>
              <a:spcBef>
                <a:spcPts val="0"/>
              </a:spcBef>
              <a:buNone/>
            </a:pPr>
            <a:r>
              <a:rPr lang="fr-FR" sz="1000" dirty="0">
                <a:latin typeface="Arial" panose="020B0604020202020204" pitchFamily="34" charset="0"/>
              </a:rPr>
              <a:t>Ce qui aura pour effet de permettre aux stagiaires de s’affranchir peu à peu du regard du groupe et d’envisager plus librement de nouvelles postures en communication.</a:t>
            </a:r>
          </a:p>
          <a:p>
            <a:pPr marL="0" indent="0" algn="just">
              <a:lnSpc>
                <a:spcPct val="107000"/>
              </a:lnSpc>
              <a:spcBef>
                <a:spcPts val="0"/>
              </a:spcBef>
              <a:buNone/>
            </a:pPr>
            <a:r>
              <a:rPr lang="fr-FR" sz="1000" dirty="0">
                <a:latin typeface="Arial" panose="020B0604020202020204" pitchFamily="34" charset="0"/>
              </a:rPr>
              <a:t> </a:t>
            </a:r>
          </a:p>
          <a:p>
            <a:pPr marL="0" indent="0" algn="just">
              <a:lnSpc>
                <a:spcPct val="107000"/>
              </a:lnSpc>
              <a:spcBef>
                <a:spcPts val="0"/>
              </a:spcBef>
              <a:buNone/>
            </a:pPr>
            <a:r>
              <a:rPr lang="fr-FR" sz="1000" dirty="0">
                <a:latin typeface="Arial" panose="020B0604020202020204" pitchFamily="34" charset="0"/>
              </a:rPr>
              <a:t>Cette formation a pour exigence de proposer un regard personnalisé sur chaque stagiaire et de permettre, grâce à l’apport du groupe, d’identifier pour chacun, les atouts et les axes d’améliorations.</a:t>
            </a:r>
          </a:p>
          <a:p>
            <a:pPr marL="0" indent="0" algn="just">
              <a:lnSpc>
                <a:spcPct val="107000"/>
              </a:lnSpc>
              <a:spcBef>
                <a:spcPts val="0"/>
              </a:spcBef>
              <a:buNone/>
            </a:pPr>
            <a:r>
              <a:rPr lang="fr-FR" sz="1000" dirty="0">
                <a:latin typeface="Arial" panose="020B0604020202020204" pitchFamily="34" charset="0"/>
              </a:rPr>
              <a:t> </a:t>
            </a:r>
          </a:p>
          <a:p>
            <a:pPr marL="0" indent="0" algn="just">
              <a:lnSpc>
                <a:spcPct val="107000"/>
              </a:lnSpc>
              <a:spcBef>
                <a:spcPts val="0"/>
              </a:spcBef>
              <a:buNone/>
            </a:pPr>
            <a:r>
              <a:rPr lang="fr-FR" sz="1000" dirty="0">
                <a:latin typeface="Arial" panose="020B0604020202020204" pitchFamily="34" charset="0"/>
              </a:rPr>
              <a:t>Le stagiaire repartira de la formation avec un petit livret dans lequel ses points forts et ses axes d’améliorations seront consignés.</a:t>
            </a:r>
          </a:p>
          <a:p>
            <a:pPr marL="0" indent="0" algn="just">
              <a:spcBef>
                <a:spcPts val="0"/>
              </a:spcBef>
              <a:buNone/>
            </a:pPr>
            <a:endParaRPr lang="fr-FR" sz="800" dirty="0">
              <a:latin typeface="Arial" panose="020B060402020202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fr-FR" sz="800" dirty="0">
              <a:latin typeface="Arial" panose="020B060402020202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fr-FR" sz="800" dirty="0">
              <a:latin typeface="Arial" panose="020B060402020202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fr-FR" sz="800" dirty="0">
              <a:latin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fr-FR" sz="600" dirty="0">
              <a:latin typeface="Arial" panose="020B0604020202020204" pitchFamily="34" charset="0"/>
            </a:endParaRPr>
          </a:p>
        </p:txBody>
      </p:sp>
      <p:pic>
        <p:nvPicPr>
          <p:cNvPr id="5" name="Image 4" descr="C:\Users\Stephanie\AppData\Local\Microsoft\Windows\INetCache\Content.MSO\B21C2AA7.tmp">
            <a:hlinkClick r:id="rId2"/>
            <a:extLst>
              <a:ext uri="{FF2B5EF4-FFF2-40B4-BE49-F238E27FC236}">
                <a16:creationId xmlns:a16="http://schemas.microsoft.com/office/drawing/2014/main" id="{5C0FB6FD-8A68-4411-8A2F-0B398036B1EE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1266" y="851856"/>
            <a:ext cx="1502742" cy="98839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9" name="Tableau 9">
            <a:extLst>
              <a:ext uri="{FF2B5EF4-FFF2-40B4-BE49-F238E27FC236}">
                <a16:creationId xmlns:a16="http://schemas.microsoft.com/office/drawing/2014/main" id="{7F85BE34-3C4C-472B-B05E-BA6FAD02EC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0807329"/>
              </p:ext>
            </p:extLst>
          </p:nvPr>
        </p:nvGraphicFramePr>
        <p:xfrm>
          <a:off x="4512287" y="3273412"/>
          <a:ext cx="1871661" cy="4968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1661">
                  <a:extLst>
                    <a:ext uri="{9D8B030D-6E8A-4147-A177-3AD203B41FA5}">
                      <a16:colId xmlns:a16="http://schemas.microsoft.com/office/drawing/2014/main" val="22758442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Durée</a:t>
                      </a:r>
                      <a:r>
                        <a:rPr lang="fr-FR" dirty="0"/>
                        <a:t> &amp; prix</a:t>
                      </a:r>
                    </a:p>
                  </a:txBody>
                  <a:tcP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12568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000" dirty="0">
                          <a:latin typeface="+mn-lt"/>
                        </a:rPr>
                        <a:t>1 jour – 7 heures</a:t>
                      </a:r>
                    </a:p>
                    <a:p>
                      <a:pPr algn="ctr"/>
                      <a:r>
                        <a:rPr lang="fr-FR" sz="1000" dirty="0">
                          <a:latin typeface="+mn-lt"/>
                        </a:rPr>
                        <a:t>Nous contacter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03948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Modalités et délais d’accès</a:t>
                      </a:r>
                    </a:p>
                  </a:txBody>
                  <a:tcP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13225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Formation en présentiel </a:t>
                      </a:r>
                      <a:r>
                        <a:rPr lang="fr-FR" sz="10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ou distanciel</a:t>
                      </a:r>
                      <a:endParaRPr lang="fr-FR" sz="10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fr-FR" sz="10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Nous contacter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29634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Public visé</a:t>
                      </a:r>
                    </a:p>
                  </a:txBody>
                  <a:tcP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04585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Manager et encadrant de proximité </a:t>
                      </a:r>
                      <a:endParaRPr lang="fr-FR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22147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Prérequis</a:t>
                      </a:r>
                    </a:p>
                  </a:txBody>
                  <a:tcP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96399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Cette formation ne nécessite pas de prérequis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47524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Formateur</a:t>
                      </a:r>
                    </a:p>
                  </a:txBody>
                  <a:tcP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3404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Jean-Louis CASSARINO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39406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lt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Accessibilité</a:t>
                      </a:r>
                    </a:p>
                  </a:txBody>
                  <a:tcP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76104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0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Cette formation peut s’adresser aux personnes en situation de handicap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8694215"/>
                  </a:ext>
                </a:extLst>
              </a:tr>
            </a:tbl>
          </a:graphicData>
        </a:graphic>
      </p:graphicFrame>
      <p:sp>
        <p:nvSpPr>
          <p:cNvPr id="10" name="ZoneTexte 9">
            <a:extLst>
              <a:ext uri="{FF2B5EF4-FFF2-40B4-BE49-F238E27FC236}">
                <a16:creationId xmlns:a16="http://schemas.microsoft.com/office/drawing/2014/main" id="{1A271C10-85DF-4549-9841-B15255A63A22}"/>
              </a:ext>
            </a:extLst>
          </p:cNvPr>
          <p:cNvSpPr txBox="1"/>
          <p:nvPr/>
        </p:nvSpPr>
        <p:spPr>
          <a:xfrm>
            <a:off x="428929" y="10695201"/>
            <a:ext cx="59184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00" i="1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Acced’Performances SASU – 4-6, Rue des Chauffours – CS70006 – 95095 CERGY</a:t>
            </a:r>
          </a:p>
          <a:p>
            <a:pPr algn="ctr"/>
            <a:r>
              <a:rPr lang="fr-FR" sz="800" i="1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Tel: 01.34.46.97.14. / 06.24.73.41.21. e-mail: </a:t>
            </a:r>
            <a:r>
              <a:rPr lang="fr-FR" sz="800" i="1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contact@accedperformances.fr</a:t>
            </a:r>
            <a:endParaRPr lang="fr-FR" sz="800" i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FR" sz="800" i="1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www.accedperformances.com</a:t>
            </a:r>
            <a:endParaRPr lang="fr-FR" sz="800" i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FR" sz="800" i="1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SIRET: 49425323000036 – Déclaration d’activité: 11950448995</a:t>
            </a:r>
          </a:p>
          <a:p>
            <a:r>
              <a:rPr lang="fr-FR" sz="800" i="1" dirty="0">
                <a:solidFill>
                  <a:schemeClr val="accent1">
                    <a:lumMod val="40000"/>
                    <a:lumOff val="60000"/>
                  </a:schemeClr>
                </a:solidFill>
                <a:latin typeface="HelveticaNeueLT Std"/>
              </a:rPr>
              <a:t> </a:t>
            </a:r>
            <a:r>
              <a:rPr lang="fr-FR" sz="800" i="1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 11/2022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CC671100-879C-4AC6-9152-0CA42D404FF2}"/>
              </a:ext>
            </a:extLst>
          </p:cNvPr>
          <p:cNvSpPr txBox="1"/>
          <p:nvPr/>
        </p:nvSpPr>
        <p:spPr>
          <a:xfrm>
            <a:off x="510588" y="8079390"/>
            <a:ext cx="5383033" cy="26644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</a:t>
            </a:r>
            <a:r>
              <a:rPr lang="fr-FR" sz="1200" b="1" dirty="0">
                <a:solidFill>
                  <a:srgbClr val="FF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Méthode pédagogique 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Il s’agit d’utiliser des exercices issus de la pratique théâtrale.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 axes importants de la communication : Le non verbal et le para verbal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 communication non verbale représente plus de 50% de l’impact du message.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 communication non verbale désigne la communication n’ayant aucun recours aux mots, au ton, au timbre de la voix ? Elle désigne donc l’ensemble des gestes, l’attitude, le regard, les émotions, l’image générale qui est projetée dans la communication.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1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Les stagiaires vont s’approprier tout au long de la formation de nouvelles postures issues des techniques : Ancrage au sol, Présence / Regard, Voix, Gestuelle, Gestion des émotions, Affirmation et Leadership, Congruence / assertivité, La fonction / le rôle du manager</a:t>
            </a:r>
          </a:p>
          <a:p>
            <a:endParaRPr lang="fr-FR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FD932DC5-C69E-44DC-864E-72CA9633A4B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5460" y="10490062"/>
            <a:ext cx="1374231" cy="73480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D66D6477-EBB3-3FC3-4EEA-7E3B5A41094E}"/>
              </a:ext>
            </a:extLst>
          </p:cNvPr>
          <p:cNvSpPr txBox="1"/>
          <p:nvPr/>
        </p:nvSpPr>
        <p:spPr>
          <a:xfrm>
            <a:off x="5117199" y="11156663"/>
            <a:ext cx="15572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600" i="1" dirty="0">
                <a:solidFill>
                  <a:srgbClr val="4472C4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 La certification qualité a été délivrée au titre des actions de formations</a:t>
            </a:r>
            <a:endParaRPr lang="fr-FR" sz="600" dirty="0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14D7C6E9-9A3D-CE43-D59A-88CE767CF97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929" y="741117"/>
            <a:ext cx="1371600" cy="969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3871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449</Words>
  <Application>Microsoft Office PowerPoint</Application>
  <PresentationFormat>Grand écran</PresentationFormat>
  <Paragraphs>52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HelveticaNeueLT Std</vt:lpstr>
      <vt:lpstr>Thème Office</vt:lpstr>
      <vt:lpstr>La Communication managériale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Communication managériale</dc:title>
  <dc:creator>Stéphanie Frapsauce</dc:creator>
  <cp:lastModifiedBy>Stéphanie FRAPSAUCE</cp:lastModifiedBy>
  <cp:revision>13</cp:revision>
  <cp:lastPrinted>2021-11-09T10:43:40Z</cp:lastPrinted>
  <dcterms:created xsi:type="dcterms:W3CDTF">2018-09-11T15:02:54Z</dcterms:created>
  <dcterms:modified xsi:type="dcterms:W3CDTF">2026-07-27T11:59:02Z</dcterms:modified>
</cp:coreProperties>
</file>